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8" r:id="rId3"/>
    <p:sldId id="257" r:id="rId4"/>
    <p:sldId id="270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4D28A-390F-43C5-B8F3-B1E15D67F13E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08EAF-9813-4AE3-B0A8-B631A7E8A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15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</a:pPr>
            <a:r>
              <a:rPr lang="ru-RU" altLang="ru-RU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altLang="ru-RU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60BF3-1EE6-43A8-BDDF-1A3BE727129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78781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endParaRPr lang="ru-RU" altLang="ru-RU" b="1" dirty="0" smtClean="0"/>
          </a:p>
          <a:p>
            <a:pPr eaLnBrk="1" hangingPunct="1">
              <a:spcBef>
                <a:spcPct val="0"/>
              </a:spcBef>
            </a:pPr>
            <a:endParaRPr lang="ru-RU" altLang="ru-RU" b="1" dirty="0" smtClean="0"/>
          </a:p>
          <a:p>
            <a:pPr eaLnBrk="1" hangingPunct="1">
              <a:spcBef>
                <a:spcPct val="0"/>
              </a:spcBef>
            </a:pPr>
            <a:endParaRPr lang="ru-RU" altLang="ru-RU" b="1" dirty="0" smtClean="0"/>
          </a:p>
          <a:p>
            <a:pPr eaLnBrk="1" hangingPunct="1">
              <a:spcBef>
                <a:spcPct val="0"/>
              </a:spcBef>
            </a:pPr>
            <a:endParaRPr lang="ru-RU" altLang="ru-RU" b="1" dirty="0" smtClean="0"/>
          </a:p>
          <a:p>
            <a:pPr eaLnBrk="1" hangingPunct="1">
              <a:spcBef>
                <a:spcPct val="0"/>
              </a:spcBef>
            </a:pPr>
            <a:endParaRPr lang="ru-RU" altLang="ru-RU" b="1" dirty="0" smtClean="0"/>
          </a:p>
          <a:p>
            <a:pPr eaLnBrk="1" hangingPunct="1">
              <a:spcBef>
                <a:spcPct val="0"/>
              </a:spcBef>
            </a:pPr>
            <a:endParaRPr lang="ru-RU" altLang="ru-RU" b="1" dirty="0" smtClean="0"/>
          </a:p>
          <a:p>
            <a:pPr eaLnBrk="1" hangingPunct="1">
              <a:spcBef>
                <a:spcPct val="0"/>
              </a:spcBef>
            </a:pPr>
            <a:endParaRPr lang="ru-RU" altLang="ru-RU" b="1" dirty="0" smtClean="0"/>
          </a:p>
          <a:p>
            <a:pPr eaLnBrk="1" hangingPunct="1">
              <a:spcBef>
                <a:spcPct val="0"/>
              </a:spcBef>
            </a:pPr>
            <a:endParaRPr lang="ru-RU" altLang="ru-RU" b="1" dirty="0" smtClean="0"/>
          </a:p>
          <a:p>
            <a:pPr eaLnBrk="1" hangingPunct="1">
              <a:spcBef>
                <a:spcPct val="0"/>
              </a:spcBef>
            </a:pPr>
            <a:endParaRPr lang="ru-RU" altLang="ru-RU" b="1" dirty="0" smtClean="0"/>
          </a:p>
          <a:p>
            <a:pPr eaLnBrk="1" hangingPunct="1">
              <a:spcBef>
                <a:spcPct val="0"/>
              </a:spcBef>
            </a:pPr>
            <a:endParaRPr lang="ru-RU" altLang="ru-RU" b="1" dirty="0" smtClean="0"/>
          </a:p>
          <a:p>
            <a:pPr eaLnBrk="1" hangingPunct="1">
              <a:spcBef>
                <a:spcPct val="0"/>
              </a:spcBef>
            </a:pPr>
            <a:endParaRPr lang="ru-RU" altLang="ru-RU" b="1" dirty="0" smtClean="0"/>
          </a:p>
          <a:p>
            <a:pPr eaLnBrk="1" hangingPunct="1">
              <a:spcBef>
                <a:spcPct val="0"/>
              </a:spcBef>
            </a:pPr>
            <a:endParaRPr lang="ru-RU" altLang="ru-RU" b="1" dirty="0" smtClean="0"/>
          </a:p>
          <a:p>
            <a:pPr eaLnBrk="1" hangingPunct="1">
              <a:spcBef>
                <a:spcPct val="0"/>
              </a:spcBef>
            </a:pPr>
            <a:endParaRPr lang="ru-RU" altLang="ru-RU" b="1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93BD80-E2CB-4B3A-A43E-F5ED3ECA651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9560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F73193-C04A-4FFC-9A0A-F505B25829EB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87304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26AA5-01B9-4B01-A0A5-FD1AB342346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80383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229600" cy="3429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Сказкотерапия</a:t>
            </a:r>
            <a:r>
              <a:rPr lang="ru-RU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как метод </a:t>
            </a:r>
            <a:r>
              <a:rPr lang="ru-RU" sz="48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психокоррекционной</a:t>
            </a:r>
            <a:r>
              <a:rPr lang="ru-RU" sz="4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работы с детьми дошкольного возраста 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3962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Подготовила: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Замурий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З.С.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Либропсихотерапия эт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36576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76800" y="42299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0319" y="6019800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Ярославль 2016г.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7845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100" b="1" i="1" dirty="0" smtClean="0">
                <a:solidFill>
                  <a:srgbClr val="0070C0"/>
                </a:solidFill>
              </a:rPr>
              <a:t>Например</a:t>
            </a:r>
            <a:r>
              <a:rPr lang="ru-RU" sz="3100" b="1" i="1" dirty="0">
                <a:solidFill>
                  <a:srgbClr val="0070C0"/>
                </a:solidFill>
              </a:rPr>
              <a:t>, </a:t>
            </a:r>
            <a:r>
              <a:rPr lang="ru-RU" sz="3100" b="1" i="1" dirty="0" smtClean="0">
                <a:solidFill>
                  <a:srgbClr val="0070C0"/>
                </a:solidFill>
              </a:rPr>
              <a:t>сказка</a:t>
            </a:r>
            <a:r>
              <a:rPr lang="ru-RU" sz="3100" b="1" i="1" dirty="0">
                <a:solidFill>
                  <a:srgbClr val="0070C0"/>
                </a:solidFill>
              </a:rPr>
              <a:t>: </a:t>
            </a:r>
            <a:r>
              <a:rPr lang="ru-RU" sz="3100" b="1" i="1" dirty="0" smtClean="0">
                <a:solidFill>
                  <a:srgbClr val="0070C0"/>
                </a:solidFill>
              </a:rPr>
              <a:t>«Как </a:t>
            </a:r>
            <a:r>
              <a:rPr lang="ru-RU" sz="3100" b="1" i="1" dirty="0">
                <a:solidFill>
                  <a:srgbClr val="0070C0"/>
                </a:solidFill>
              </a:rPr>
              <a:t>мышонок стал </a:t>
            </a:r>
            <a:r>
              <a:rPr lang="ru-RU" sz="3100" b="1" i="1" dirty="0" smtClean="0">
                <a:solidFill>
                  <a:srgbClr val="0070C0"/>
                </a:solidFill>
              </a:rPr>
              <a:t>храбрым». </a:t>
            </a:r>
            <a:r>
              <a:rPr lang="ru-RU" sz="3100" b="1" i="1" dirty="0">
                <a:solidFill>
                  <a:srgbClr val="0070C0"/>
                </a:solidFill>
              </a:rPr>
              <a:t>Далее читаем сказку </a:t>
            </a:r>
            <a:r>
              <a:rPr lang="ru-RU" sz="3100" b="1" i="1" dirty="0" smtClean="0">
                <a:solidFill>
                  <a:srgbClr val="0070C0"/>
                </a:solidFill>
              </a:rPr>
              <a:t>полностью, без обсуждения – </a:t>
            </a:r>
            <a:r>
              <a:rPr lang="ru-RU" sz="3100" b="1" i="1" dirty="0">
                <a:solidFill>
                  <a:srgbClr val="0070C0"/>
                </a:solidFill>
              </a:rPr>
              <a:t>это первый </a:t>
            </a:r>
            <a:r>
              <a:rPr lang="ru-RU" sz="3100" b="1" i="1" dirty="0" smtClean="0">
                <a:solidFill>
                  <a:srgbClr val="0070C0"/>
                </a:solidFill>
              </a:rPr>
              <a:t>вариант работы.  </a:t>
            </a:r>
            <a:endParaRPr lang="ru-RU" sz="3100" b="1" i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100" b="1" i="1" dirty="0">
                <a:solidFill>
                  <a:srgbClr val="0070C0"/>
                </a:solidFill>
              </a:rPr>
              <a:t>Или 2-ой </a:t>
            </a:r>
            <a:r>
              <a:rPr lang="ru-RU" sz="3100" b="1" i="1" dirty="0" smtClean="0">
                <a:solidFill>
                  <a:srgbClr val="0070C0"/>
                </a:solidFill>
              </a:rPr>
              <a:t>вариант: </a:t>
            </a:r>
            <a:r>
              <a:rPr lang="ru-RU" sz="3100" b="1" i="1" dirty="0">
                <a:solidFill>
                  <a:srgbClr val="0070C0"/>
                </a:solidFill>
              </a:rPr>
              <a:t>в процессе чтения можно останавливаться на наиболее важных фрагментах и задавать вопросы.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100" b="1" i="1" u="sng" dirty="0">
                <a:solidFill>
                  <a:srgbClr val="0070C0"/>
                </a:solidFill>
              </a:rPr>
              <a:t>Вопросы по анализу </a:t>
            </a:r>
            <a:r>
              <a:rPr lang="ru-RU" sz="3100" b="1" i="1" u="sng" dirty="0" smtClean="0">
                <a:solidFill>
                  <a:srgbClr val="0070C0"/>
                </a:solidFill>
              </a:rPr>
              <a:t>сказки: </a:t>
            </a:r>
            <a:endParaRPr lang="ru-RU" sz="3100" b="1" i="1" u="sng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100" b="1" i="1" dirty="0">
                <a:solidFill>
                  <a:srgbClr val="0070C0"/>
                </a:solidFill>
              </a:rPr>
              <a:t>Почему боялся мышонок?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100" b="1" i="1" dirty="0">
                <a:solidFill>
                  <a:srgbClr val="0070C0"/>
                </a:solidFill>
              </a:rPr>
              <a:t>Помог ли ему справиться со страхом зайчик? </a:t>
            </a:r>
            <a:endParaRPr lang="ru-RU" sz="3100" b="1" i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100" b="1" i="1" dirty="0" smtClean="0">
                <a:solidFill>
                  <a:srgbClr val="0070C0"/>
                </a:solidFill>
              </a:rPr>
              <a:t>Почему </a:t>
            </a:r>
            <a:r>
              <a:rPr lang="ru-RU" sz="3100" b="1" i="1" dirty="0">
                <a:solidFill>
                  <a:srgbClr val="0070C0"/>
                </a:solidFill>
              </a:rPr>
              <a:t>не помог?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100" b="1" i="1" dirty="0">
                <a:solidFill>
                  <a:srgbClr val="0070C0"/>
                </a:solidFill>
              </a:rPr>
              <a:t>Как справились со страхом звери? </a:t>
            </a:r>
            <a:endParaRPr lang="ru-RU" sz="3100" b="1" i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100" b="1" i="1" dirty="0" smtClean="0">
                <a:solidFill>
                  <a:srgbClr val="0070C0"/>
                </a:solidFill>
              </a:rPr>
              <a:t>Чему </a:t>
            </a:r>
            <a:r>
              <a:rPr lang="ru-RU" sz="3100" b="1" i="1" dirty="0">
                <a:solidFill>
                  <a:srgbClr val="0070C0"/>
                </a:solidFill>
              </a:rPr>
              <a:t>удивился </a:t>
            </a:r>
            <a:r>
              <a:rPr lang="ru-RU" sz="3100" b="1" i="1" dirty="0" smtClean="0">
                <a:solidFill>
                  <a:srgbClr val="0070C0"/>
                </a:solidFill>
              </a:rPr>
              <a:t>Крыс</a:t>
            </a:r>
            <a:r>
              <a:rPr lang="ru-RU" sz="3100" dirty="0" smtClean="0">
                <a:solidFill>
                  <a:srgbClr val="0070C0"/>
                </a:solidFill>
              </a:rPr>
              <a:t>?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-252413" y="-458788"/>
            <a:ext cx="9396413" cy="158432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i="1" dirty="0" smtClean="0">
                <a:solidFill>
                  <a:srgbClr val="00B050"/>
                </a:solidFill>
                <a:latin typeface="Comic Sans MS" pitchFamily="66" charset="0"/>
              </a:rPr>
              <a:t>2-й этап работы – чтение сказки:</a:t>
            </a:r>
            <a:endParaRPr lang="ru-RU" altLang="ru-RU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0" y="1219200"/>
            <a:ext cx="8928100" cy="616585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2000" b="1" i="1" dirty="0" smtClean="0">
                <a:solidFill>
                  <a:srgbClr val="0070C0"/>
                </a:solidFill>
              </a:rPr>
              <a:t>Вместе с детьми обсуждаем - кого называют храбрым, кого трусливым; чем отличались герои друг от друга. Дети демонстрируют, сначала как ведет себя мышонок, как он боится, какое выражение его лица, а затем зайчик. Далее вспоминаем случаи, когда мы боялись и что при этом чувствовали. А когда были храбрыми, смелыми? Сравниваем эти чувства. Далее мы проговариваем, что ощущаем в разных состояниях. Какого цвета может быть страх, злость, трусость? Как они звучат, как пахнут? Одновременно анализируем, что ожидает человека, который не измениться.  А затем дети рассказывают как они в реальной жизни встречаются с чувством страха, тревоги, переживаний, какие поступки помогают справиться и стать храбрее. </a:t>
            </a:r>
          </a:p>
        </p:txBody>
      </p:sp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eaLnBrk="1" hangingPunct="1"/>
            <a:r>
              <a:rPr lang="ru-RU" altLang="ru-RU" sz="3500" b="1" i="1" dirty="0" smtClean="0">
                <a:solidFill>
                  <a:srgbClr val="00B050"/>
                </a:solidFill>
                <a:latin typeface="Comic Sans MS" pitchFamily="66" charset="0"/>
              </a:rPr>
              <a:t>3-ий этап работы обсуждение сказки:</a:t>
            </a:r>
            <a:endParaRPr lang="ru-RU" altLang="ru-RU" sz="35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447800"/>
            <a:ext cx="8569325" cy="5294313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i="1" u="sng" dirty="0" smtClean="0">
                <a:solidFill>
                  <a:srgbClr val="0070C0"/>
                </a:solidFill>
              </a:rPr>
              <a:t>1-ый вариант</a:t>
            </a:r>
            <a:r>
              <a:rPr lang="ru-RU" sz="2600" b="1" i="1" dirty="0" smtClean="0">
                <a:solidFill>
                  <a:srgbClr val="0070C0"/>
                </a:solidFill>
              </a:rPr>
              <a:t>: Мелодия </a:t>
            </a:r>
            <a:r>
              <a:rPr lang="ru-RU" sz="2600" b="1" i="1" dirty="0">
                <a:solidFill>
                  <a:srgbClr val="0070C0"/>
                </a:solidFill>
              </a:rPr>
              <a:t>для выхода из сказки.</a:t>
            </a:r>
            <a:endParaRPr lang="ru-RU" sz="2600" b="1" i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i="1" u="sng" dirty="0">
                <a:solidFill>
                  <a:srgbClr val="0070C0"/>
                </a:solidFill>
              </a:rPr>
              <a:t>Вариант 2-ой</a:t>
            </a:r>
            <a:r>
              <a:rPr lang="ru-RU" sz="2600" b="1" i="1" dirty="0">
                <a:solidFill>
                  <a:srgbClr val="0070C0"/>
                </a:solidFill>
              </a:rPr>
              <a:t>: </a:t>
            </a:r>
            <a:r>
              <a:rPr lang="ru-RU" sz="2600" b="1" i="1" dirty="0" smtClean="0">
                <a:solidFill>
                  <a:srgbClr val="0070C0"/>
                </a:solidFill>
              </a:rPr>
              <a:t> Дети </a:t>
            </a:r>
            <a:r>
              <a:rPr lang="ru-RU" sz="2600" b="1" i="1" dirty="0">
                <a:solidFill>
                  <a:srgbClr val="0070C0"/>
                </a:solidFill>
              </a:rPr>
              <a:t>стоят в кругу и </a:t>
            </a:r>
            <a:r>
              <a:rPr lang="ru-RU" sz="2600" b="1" i="1" dirty="0" smtClean="0">
                <a:solidFill>
                  <a:srgbClr val="0070C0"/>
                </a:solidFill>
              </a:rPr>
              <a:t>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i="1" dirty="0" smtClean="0">
                <a:solidFill>
                  <a:srgbClr val="0070C0"/>
                </a:solidFill>
              </a:rPr>
              <a:t>проговаривают</a:t>
            </a:r>
            <a:r>
              <a:rPr lang="ru-RU" sz="2600" b="1" i="1" dirty="0">
                <a:solidFill>
                  <a:srgbClr val="0070C0"/>
                </a:solidFill>
              </a:rPr>
              <a:t>: </a:t>
            </a:r>
            <a:r>
              <a:rPr lang="ru-RU" sz="2600" b="1" i="1" dirty="0" smtClean="0">
                <a:solidFill>
                  <a:srgbClr val="0070C0"/>
                </a:solidFill>
              </a:rPr>
              <a:t>«</a:t>
            </a:r>
            <a:r>
              <a:rPr lang="ru-RU" sz="2600" b="1" i="1" dirty="0">
                <a:solidFill>
                  <a:srgbClr val="0070C0"/>
                </a:solidFill>
              </a:rPr>
              <a:t>Мы стоим рука в </a:t>
            </a:r>
            <a:r>
              <a:rPr lang="ru-RU" sz="2600" b="1" i="1" dirty="0" smtClean="0">
                <a:solidFill>
                  <a:srgbClr val="0070C0"/>
                </a:solidFill>
              </a:rPr>
              <a:t>руке – </a:t>
            </a:r>
            <a:r>
              <a:rPr lang="ru-RU" sz="2600" b="1" i="1" dirty="0">
                <a:solidFill>
                  <a:srgbClr val="0070C0"/>
                </a:solidFill>
              </a:rPr>
              <a:t>вместе мы большая лента, можем мы большими быть, можем маленькими стать, но один никто не </a:t>
            </a:r>
            <a:r>
              <a:rPr lang="ru-RU" sz="2600" b="1" i="1" dirty="0" smtClean="0">
                <a:solidFill>
                  <a:srgbClr val="0070C0"/>
                </a:solidFill>
              </a:rPr>
              <a:t>будет».  </a:t>
            </a:r>
            <a:endParaRPr lang="ru-RU" sz="2600" b="1" i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i="1" u="sng" dirty="0" smtClean="0">
                <a:solidFill>
                  <a:srgbClr val="0070C0"/>
                </a:solidFill>
              </a:rPr>
              <a:t>Вариант </a:t>
            </a:r>
            <a:r>
              <a:rPr lang="ru-RU" sz="2600" b="1" i="1" u="sng" dirty="0">
                <a:solidFill>
                  <a:srgbClr val="0070C0"/>
                </a:solidFill>
              </a:rPr>
              <a:t>3-ий: </a:t>
            </a:r>
            <a:r>
              <a:rPr lang="ru-RU" sz="2600" b="1" i="1" dirty="0" smtClean="0">
                <a:solidFill>
                  <a:srgbClr val="0070C0"/>
                </a:solidFill>
              </a:rPr>
              <a:t>Собрались </a:t>
            </a:r>
            <a:r>
              <a:rPr lang="ru-RU" sz="2600" b="1" i="1" dirty="0">
                <a:solidFill>
                  <a:srgbClr val="0070C0"/>
                </a:solidFill>
              </a:rPr>
              <a:t>все дети в круг.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i="1" dirty="0" smtClean="0">
                <a:solidFill>
                  <a:srgbClr val="0070C0"/>
                </a:solidFill>
              </a:rPr>
              <a:t>                          Я </a:t>
            </a:r>
            <a:r>
              <a:rPr lang="ru-RU" sz="2600" b="1" i="1" dirty="0">
                <a:solidFill>
                  <a:srgbClr val="0070C0"/>
                </a:solidFill>
              </a:rPr>
              <a:t>- твой друг и ты - мой друг!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i="1" dirty="0" smtClean="0">
                <a:solidFill>
                  <a:srgbClr val="0070C0"/>
                </a:solidFill>
              </a:rPr>
              <a:t>                            Дружно </a:t>
            </a:r>
            <a:r>
              <a:rPr lang="ru-RU" sz="2600" b="1" i="1" dirty="0">
                <a:solidFill>
                  <a:srgbClr val="0070C0"/>
                </a:solidFill>
              </a:rPr>
              <a:t>за руки возьмёмся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i="1" dirty="0" smtClean="0">
                <a:solidFill>
                  <a:srgbClr val="0070C0"/>
                </a:solidFill>
              </a:rPr>
              <a:t>                              И </a:t>
            </a:r>
            <a:r>
              <a:rPr lang="ru-RU" sz="2600" b="1" i="1" dirty="0">
                <a:solidFill>
                  <a:srgbClr val="0070C0"/>
                </a:solidFill>
              </a:rPr>
              <a:t>друг другу улыбнёмся</a:t>
            </a:r>
            <a:r>
              <a:rPr lang="ru-RU" sz="2600" b="1" i="1" dirty="0" smtClean="0">
                <a:solidFill>
                  <a:srgbClr val="0070C0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i="1" u="sng" dirty="0">
                <a:solidFill>
                  <a:srgbClr val="0070C0"/>
                </a:solidFill>
              </a:rPr>
              <a:t>Вариант </a:t>
            </a:r>
            <a:r>
              <a:rPr lang="ru-RU" sz="2600" b="1" i="1" u="sng" dirty="0" smtClean="0">
                <a:solidFill>
                  <a:srgbClr val="0070C0"/>
                </a:solidFill>
              </a:rPr>
              <a:t>4-ый</a:t>
            </a:r>
            <a:r>
              <a:rPr lang="ru-RU" sz="2600" b="1" i="1" u="sng" dirty="0">
                <a:solidFill>
                  <a:srgbClr val="0070C0"/>
                </a:solidFill>
              </a:rPr>
              <a:t>: </a:t>
            </a:r>
            <a:r>
              <a:rPr lang="ru-RU" sz="2600" b="1" i="1" u="sng" dirty="0" smtClean="0">
                <a:solidFill>
                  <a:srgbClr val="0070C0"/>
                </a:solidFill>
              </a:rPr>
              <a:t> </a:t>
            </a:r>
            <a:r>
              <a:rPr lang="ru-RU" sz="2600" b="1" i="1" dirty="0" smtClean="0">
                <a:solidFill>
                  <a:srgbClr val="0070C0"/>
                </a:solidFill>
              </a:rPr>
              <a:t>«Мы </a:t>
            </a:r>
            <a:r>
              <a:rPr lang="ru-RU" sz="2600" b="1" i="1" dirty="0">
                <a:solidFill>
                  <a:srgbClr val="0070C0"/>
                </a:solidFill>
              </a:rPr>
              <a:t>берем с собой </a:t>
            </a:r>
            <a:r>
              <a:rPr lang="ru-RU" sz="2600" b="1" i="1" dirty="0" smtClean="0">
                <a:solidFill>
                  <a:srgbClr val="0070C0"/>
                </a:solidFill>
              </a:rPr>
              <a:t>всё </a:t>
            </a:r>
            <a:r>
              <a:rPr lang="ru-RU" sz="2600" b="1" i="1" dirty="0">
                <a:solidFill>
                  <a:srgbClr val="0070C0"/>
                </a:solidFill>
              </a:rPr>
              <a:t>самое важное, что было сегодня с нами, </a:t>
            </a:r>
            <a:r>
              <a:rPr lang="ru-RU" sz="2600" b="1" i="1" dirty="0" smtClean="0">
                <a:solidFill>
                  <a:srgbClr val="0070C0"/>
                </a:solidFill>
              </a:rPr>
              <a:t>всё, </a:t>
            </a:r>
            <a:r>
              <a:rPr lang="ru-RU" sz="2600" b="1" i="1" dirty="0">
                <a:solidFill>
                  <a:srgbClr val="0070C0"/>
                </a:solidFill>
              </a:rPr>
              <a:t>чему мы </a:t>
            </a:r>
            <a:r>
              <a:rPr lang="ru-RU" sz="2600" b="1" i="1" dirty="0" smtClean="0">
                <a:solidFill>
                  <a:srgbClr val="0070C0"/>
                </a:solidFill>
              </a:rPr>
              <a:t>научились».</a:t>
            </a:r>
            <a:endParaRPr lang="ru-RU" sz="2600" b="1" i="1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-387350"/>
            <a:ext cx="8229600" cy="1512888"/>
          </a:xfrm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rgbClr val="00B050"/>
                </a:solidFill>
                <a:latin typeface="Comic Sans MS" pitchFamily="66" charset="0"/>
              </a:rPr>
              <a:t>Ритуал выхода из сказки: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228601" y="1066800"/>
            <a:ext cx="880745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300" b="1" i="1" dirty="0" smtClean="0">
                <a:solidFill>
                  <a:srgbClr val="0070C0"/>
                </a:solidFill>
                <a:ea typeface="Cambria Math" pitchFamily="18" charset="0"/>
                <a:cs typeface="Cambria Math" pitchFamily="18" charset="0"/>
              </a:rPr>
              <a:t>Это способ воспитания у ребенка особого отношения к миру, принятого в обществе, способ передачи ребенку необходимых моральных норм и правил, общечеловеческих ценностей.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300" b="1" i="1" dirty="0" smtClean="0">
                <a:solidFill>
                  <a:srgbClr val="0070C0"/>
                </a:solidFill>
                <a:ea typeface="Cambria Math" pitchFamily="18" charset="0"/>
                <a:cs typeface="Cambria Math" pitchFamily="18" charset="0"/>
              </a:rPr>
              <a:t>В процессе слушания, придумывания и обсуждения сказки у ребенка развиваются фантазия, творчество. Он усваивает основные механизмы поиска и принятия решений.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300" b="1" i="1" dirty="0" smtClean="0">
                <a:solidFill>
                  <a:srgbClr val="0070C0"/>
                </a:solidFill>
                <a:ea typeface="Cambria Math" pitchFamily="18" charset="0"/>
                <a:cs typeface="Cambria Math" pitchFamily="18" charset="0"/>
              </a:rPr>
              <a:t>Работа со сказкой направлена непосредственно на лечение и помощь ребенку. Создаются условия, в которых ребенок, работая со сказкой (читая, придумывая, разыгрывая, продолжая), находит решения своих жизненных проблем. Учится преодолевать трудности, бороться со страхами.</a:t>
            </a:r>
          </a:p>
          <a:p>
            <a:pPr eaLnBrk="1" hangingPunct="1">
              <a:lnSpc>
                <a:spcPct val="80000"/>
              </a:lnSpc>
            </a:pPr>
            <a:endParaRPr lang="ru-RU" altLang="ru-RU" sz="2200" b="1" i="1" dirty="0" smtClean="0">
              <a:solidFill>
                <a:srgbClr val="00B0F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i="1" dirty="0" smtClean="0">
                <a:solidFill>
                  <a:srgbClr val="00B050"/>
                </a:solidFill>
                <a:latin typeface="Comic Sans MS" pitchFamily="66" charset="0"/>
                <a:ea typeface="Cambria Math" pitchFamily="18" charset="0"/>
                <a:cs typeface="Arial" charset="0"/>
              </a:rPr>
              <a:t>ВЫВОД: «СКАЗКОТЕРАПИЯ  в ДОУ»: </a:t>
            </a:r>
            <a:endParaRPr lang="ru-RU" altLang="ru-RU" sz="3200" i="1" dirty="0" smtClean="0">
              <a:solidFill>
                <a:srgbClr val="00B050"/>
              </a:solidFill>
              <a:latin typeface="Comic Sans MS" pitchFamily="66" charset="0"/>
              <a:ea typeface="Cambria Math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B050"/>
                </a:solidFill>
              </a:rPr>
              <a:t>  </a:t>
            </a:r>
            <a:r>
              <a:rPr lang="ru-RU" b="1" u="sng" dirty="0" err="1" smtClean="0">
                <a:solidFill>
                  <a:srgbClr val="00B050"/>
                </a:solidFill>
              </a:rPr>
              <a:t>Сказкотерапия</a:t>
            </a:r>
            <a:r>
              <a:rPr lang="ru-RU" b="1" dirty="0" smtClean="0">
                <a:solidFill>
                  <a:srgbClr val="00B050"/>
                </a:solidFill>
              </a:rPr>
              <a:t> - метод, использующий сказочную форму для интеграции личности, развития творческих способностей, расширение сознания, совершенствования взаимодействий с окружающим миром.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6934200" cy="1524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cs typeface="Arial" panose="020B0604020202020204" pitchFamily="34" charset="0"/>
              </a:rPr>
              <a:t>Задачи </a:t>
            </a:r>
            <a:r>
              <a:rPr lang="ru-RU" b="1" i="1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сказкотерапии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8382000" cy="39624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Развитие слухового и зрительного внимания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Развитие наблюдательности и зрительной памяти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Развитие аналитических способностей (умения сравнивать, обобщать, находить причинно-следственные связи)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Развитие фантазии и творческого воображения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Снятие эмоционального и физического напряжения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Развитие умения быстро переключаться с активной деятельности на пассивную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Развитие умения взаимодействовать с окружающими, совершенствование коммуникативных навыков</a:t>
            </a:r>
            <a:endParaRPr lang="ru-RU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183880" cy="10668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B050"/>
                </a:solidFill>
              </a:rPr>
              <a:t>Сказки разделяют </a:t>
            </a:r>
            <a:r>
              <a:rPr lang="ru-RU" sz="2700" b="1" i="1" dirty="0" smtClean="0">
                <a:solidFill>
                  <a:srgbClr val="00B050"/>
                </a:solidFill>
              </a:rPr>
              <a:t>на традиционные (народные) и авторские. Народные сказки также делятся на несколько групп: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1676400"/>
            <a:ext cx="8183880" cy="436870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бытовые (например, &lt;Лиса и журавель&gt;);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сказки-загадки (истории на сообразительность, истории хитреца);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сказки-басни, проясняющие какую-нибудь ситуацию или моральную норму;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притчи (истории о мудрых людях или о занимательных ситуациях);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сказки о животных;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мифологические сюжеты (в том числе истории про героев);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волшебные сказки, сказки с превращениями (&lt;Гуси-лебеди&gt;, &lt;</a:t>
            </a:r>
            <a:r>
              <a:rPr lang="ru-RU" sz="2400" dirty="0" err="1" smtClean="0">
                <a:solidFill>
                  <a:srgbClr val="0070C0"/>
                </a:solidFill>
              </a:rPr>
              <a:t>Крошечка-хаврошечка</a:t>
            </a:r>
            <a:r>
              <a:rPr lang="ru-RU" sz="2400" dirty="0" smtClean="0">
                <a:solidFill>
                  <a:srgbClr val="0070C0"/>
                </a:solidFill>
              </a:rPr>
              <a:t>&gt; и т.д.).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183880" cy="13716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00B050"/>
                </a:solidFill>
              </a:rPr>
              <a:t>Привлекательность сказок для </a:t>
            </a:r>
            <a:r>
              <a:rPr lang="ru-RU" sz="2700" b="1" i="1" dirty="0" err="1" smtClean="0">
                <a:solidFill>
                  <a:srgbClr val="00B050"/>
                </a:solidFill>
              </a:rPr>
              <a:t>психокоррекции</a:t>
            </a:r>
            <a:r>
              <a:rPr lang="ru-RU" sz="2700" b="1" i="1" dirty="0" smtClean="0">
                <a:solidFill>
                  <a:srgbClr val="00B050"/>
                </a:solidFill>
              </a:rPr>
              <a:t> и развития личности ребенка заключается в следующем: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83880" cy="3810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1. Отсутствие в сказках прямых нравоучений, назиданий.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2. Через образы сказки ребенок соприкасается с жизненным опытом многих поколений.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3. Отсутствие </a:t>
            </a:r>
            <a:r>
              <a:rPr lang="ru-RU" sz="2400" dirty="0" err="1" smtClean="0">
                <a:solidFill>
                  <a:srgbClr val="0070C0"/>
                </a:solidFill>
              </a:rPr>
              <a:t>заданности</a:t>
            </a:r>
            <a:r>
              <a:rPr lang="ru-RU" sz="2400" dirty="0" smtClean="0">
                <a:solidFill>
                  <a:srgbClr val="0070C0"/>
                </a:solidFill>
              </a:rPr>
              <a:t> в имени главного героя и месте сказочного события.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4. Ореол тайн и волшебства, интригующий сюжет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76400"/>
            <a:ext cx="8624888" cy="4759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Куклы бибабо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(перчаточные  куклы)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i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Пальчиковые куклы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i="1" dirty="0" smtClean="0">
              <a:solidFill>
                <a:srgbClr val="7030A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i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i="1" dirty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600" b="1" i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300" b="1" i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300" b="1" i="1" dirty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9169400" cy="10429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00B050"/>
                </a:solidFill>
              </a:rPr>
              <a:t>О</a:t>
            </a:r>
            <a:r>
              <a:rPr lang="ru-RU" b="1" i="1" dirty="0" smtClean="0">
                <a:solidFill>
                  <a:srgbClr val="00B050"/>
                </a:solidFill>
              </a:rPr>
              <a:t>борудование для </a:t>
            </a:r>
            <a:r>
              <a:rPr lang="ru-RU" b="1" i="1" dirty="0" err="1" smtClean="0">
                <a:solidFill>
                  <a:srgbClr val="00B050"/>
                </a:solidFill>
              </a:rPr>
              <a:t>сказкотерапии</a:t>
            </a:r>
            <a:r>
              <a:rPr lang="ru-RU" b="1" i="1" dirty="0" smtClean="0">
                <a:solidFill>
                  <a:srgbClr val="00B050"/>
                </a:solidFill>
              </a:rPr>
              <a:t>: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8" name="Picture 4" descr="C:\Users\Иван\Desktop\Театр бибаб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575" y="763588"/>
            <a:ext cx="3384550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Users\Иван\Desktop\Пальчиковые кук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10000"/>
            <a:ext cx="3295650" cy="252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i="1" dirty="0">
                <a:solidFill>
                  <a:srgbClr val="7030A0"/>
                </a:solidFill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Пластиковые и деревянные персонажи  людей и животных</a:t>
            </a:r>
            <a:endParaRPr lang="ru-RU" sz="2400" b="1" i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i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i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i="1" dirty="0" smtClean="0">
              <a:solidFill>
                <a:srgbClr val="7030A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b="1" i="1" dirty="0" smtClean="0">
              <a:solidFill>
                <a:srgbClr val="7030A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b="1" i="1" dirty="0" smtClean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ru-RU" altLang="ru-RU" sz="2400" b="1" i="1" dirty="0">
                <a:solidFill>
                  <a:srgbClr val="0070C0"/>
                </a:solidFill>
              </a:rPr>
              <a:t>Красочные картины </a:t>
            </a:r>
            <a:endParaRPr lang="ru-RU" altLang="ru-RU" sz="2400" b="1" i="1" dirty="0" smtClean="0">
              <a:solidFill>
                <a:srgbClr val="0070C0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2400" b="1" i="1" dirty="0" smtClean="0">
                <a:solidFill>
                  <a:srgbClr val="0070C0"/>
                </a:solidFill>
              </a:rPr>
              <a:t>по </a:t>
            </a:r>
            <a:r>
              <a:rPr lang="ru-RU" altLang="ru-RU" sz="2400" b="1" i="1" dirty="0">
                <a:solidFill>
                  <a:srgbClr val="0070C0"/>
                </a:solidFill>
              </a:rPr>
              <a:t>сюжету сказки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i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-180975" y="0"/>
            <a:ext cx="9324975" cy="14176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i="1" dirty="0" smtClean="0">
                <a:solidFill>
                  <a:srgbClr val="00B050"/>
                </a:solidFill>
              </a:rPr>
              <a:t>Оборудование для </a:t>
            </a:r>
            <a:r>
              <a:rPr lang="ru-RU" altLang="ru-RU" sz="4000" b="1" i="1" dirty="0" err="1" smtClean="0">
                <a:solidFill>
                  <a:srgbClr val="00B050"/>
                </a:solidFill>
              </a:rPr>
              <a:t>сказкотерапии</a:t>
            </a:r>
            <a:r>
              <a:rPr lang="ru-RU" altLang="ru-RU" sz="4000" b="1" i="1" dirty="0" smtClean="0">
                <a:solidFill>
                  <a:srgbClr val="00B050"/>
                </a:solidFill>
              </a:rPr>
              <a:t>:</a:t>
            </a:r>
            <a:endParaRPr lang="ru-RU" altLang="ru-RU" sz="4000" dirty="0" smtClean="0">
              <a:solidFill>
                <a:srgbClr val="00B050"/>
              </a:solidFill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29257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831975"/>
            <a:ext cx="3095625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214542"/>
            <a:ext cx="1914447" cy="295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18388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Этапы </a:t>
            </a:r>
            <a:r>
              <a:rPr lang="ru-RU" b="1" dirty="0" err="1" smtClean="0">
                <a:solidFill>
                  <a:srgbClr val="00B050"/>
                </a:solidFill>
              </a:rPr>
              <a:t>психокоррекционной</a:t>
            </a:r>
            <a:r>
              <a:rPr lang="ru-RU" b="1" dirty="0" smtClean="0">
                <a:solidFill>
                  <a:srgbClr val="00B050"/>
                </a:solidFill>
              </a:rPr>
              <a:t>  работы со сказкой: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2209800"/>
            <a:ext cx="8183880" cy="383530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altLang="ru-RU" sz="3200" b="1" i="1" dirty="0" smtClean="0">
                <a:solidFill>
                  <a:srgbClr val="0070C0"/>
                </a:solidFill>
              </a:rPr>
              <a:t>1. Ритуал «вхождения  в сказку». </a:t>
            </a:r>
          </a:p>
          <a:p>
            <a:pPr>
              <a:spcBef>
                <a:spcPct val="20000"/>
              </a:spcBef>
            </a:pPr>
            <a:r>
              <a:rPr lang="ru-RU" altLang="ru-RU" sz="3200" b="1" i="1" dirty="0" smtClean="0">
                <a:solidFill>
                  <a:srgbClr val="0070C0"/>
                </a:solidFill>
              </a:rPr>
              <a:t>2. Чтение сказки.   </a:t>
            </a:r>
            <a:br>
              <a:rPr lang="ru-RU" altLang="ru-RU" sz="3200" b="1" i="1" dirty="0" smtClean="0">
                <a:solidFill>
                  <a:srgbClr val="0070C0"/>
                </a:solidFill>
              </a:rPr>
            </a:br>
            <a:r>
              <a:rPr lang="ru-RU" altLang="ru-RU" sz="3200" b="1" i="1" dirty="0" smtClean="0">
                <a:solidFill>
                  <a:srgbClr val="0070C0"/>
                </a:solidFill>
              </a:rPr>
              <a:t>3. Обсуждение сказки. </a:t>
            </a:r>
          </a:p>
          <a:p>
            <a:pPr>
              <a:spcBef>
                <a:spcPct val="20000"/>
              </a:spcBef>
            </a:pPr>
            <a:r>
              <a:rPr lang="ru-RU" altLang="ru-RU" sz="3200" b="1" i="1" dirty="0" smtClean="0">
                <a:solidFill>
                  <a:srgbClr val="0070C0"/>
                </a:solidFill>
              </a:rPr>
              <a:t>4. В конце занятия - ритуал «выхода из сказки».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3"/>
          <p:cNvSpPr>
            <a:spLocks noGrp="1"/>
          </p:cNvSpPr>
          <p:nvPr>
            <p:ph idx="1"/>
          </p:nvPr>
        </p:nvSpPr>
        <p:spPr>
          <a:xfrm>
            <a:off x="323850" y="1676400"/>
            <a:ext cx="8569325" cy="4918075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0070C0"/>
                </a:solidFill>
                <a:cs typeface="Arial" charset="0"/>
              </a:rPr>
              <a:t>Музыкальное сопровождение, которое поможет детям настроиться на сказку.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0070C0"/>
                </a:solidFill>
              </a:rPr>
              <a:t>Можно использовать музыкальную игрушку, волшебную палочку или волшебный ключ от сказки.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0070C0"/>
                </a:solidFill>
              </a:rPr>
              <a:t>Игра «Волшебный клубочек», или стих «Сказка в гости к нам пришла, нам встречать её пора!», также новую сказку можно  «случайно найти»  в сказочной шкатулке, под «волшебным ковром» или в гости приходит Иван-Царевич (кукла бибабо) и приносит письмо. Дети заинтригованы и просят: «Почитайте! Почитайте!»</a:t>
            </a:r>
            <a:endParaRPr lang="ru-RU" altLang="ru-RU" sz="2400" b="1" i="1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19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1-ый </a:t>
            </a:r>
            <a:r>
              <a:rPr lang="ru-RU" sz="48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этап </a:t>
            </a:r>
            <a:r>
              <a:rPr lang="ru-RU" sz="48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работы: ритуал вхождения в сказку</a:t>
            </a:r>
            <a:endParaRPr lang="ru-RU" sz="4800" b="1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</TotalTime>
  <Words>743</Words>
  <Application>Microsoft Office PowerPoint</Application>
  <PresentationFormat>Экран (4:3)</PresentationFormat>
  <Paragraphs>92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Сказкотерапия как метод психокоррекционной работы с детьми дошкольного возраста </vt:lpstr>
      <vt:lpstr>Слайд 2</vt:lpstr>
      <vt:lpstr>Задачи сказкотерапии</vt:lpstr>
      <vt:lpstr>Сказки разделяют на традиционные (народные) и авторские. Народные сказки также делятся на несколько групп:   </vt:lpstr>
      <vt:lpstr>Привлекательность сказок для психокоррекции и развития личности ребенка заключается в следующем: </vt:lpstr>
      <vt:lpstr>Оборудование для сказкотерапии:</vt:lpstr>
      <vt:lpstr>Оборудование для сказкотерапии:</vt:lpstr>
      <vt:lpstr>Этапы психокоррекционной  работы со сказкой:</vt:lpstr>
      <vt:lpstr>1-ый этап работы: ритуал вхождения в сказку</vt:lpstr>
      <vt:lpstr>2-й этап работы – чтение сказки:</vt:lpstr>
      <vt:lpstr>3-ий этап работы обсуждение сказки:</vt:lpstr>
      <vt:lpstr>Ритуал выхода из сказки:</vt:lpstr>
      <vt:lpstr>ВЫВОД: «СКАЗКОТЕРАПИЯ  в ДОУ»: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СКАЗКОТЕРАПИЯ</dc:title>
  <cp:lastModifiedBy>ДмитрийМарина</cp:lastModifiedBy>
  <cp:revision>12</cp:revision>
  <dcterms:modified xsi:type="dcterms:W3CDTF">2016-08-22T15:17:05Z</dcterms:modified>
</cp:coreProperties>
</file>