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5" r:id="rId3"/>
    <p:sldId id="262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306" r:id="rId13"/>
    <p:sldId id="318" r:id="rId14"/>
    <p:sldId id="319" r:id="rId15"/>
    <p:sldId id="320" r:id="rId16"/>
    <p:sldId id="292" r:id="rId17"/>
    <p:sldId id="291" r:id="rId18"/>
    <p:sldId id="321" r:id="rId19"/>
    <p:sldId id="288" r:id="rId20"/>
    <p:sldId id="287" r:id="rId21"/>
    <p:sldId id="289" r:id="rId22"/>
    <p:sldId id="294" r:id="rId23"/>
    <p:sldId id="305" r:id="rId24"/>
    <p:sldId id="322" r:id="rId25"/>
    <p:sldId id="304" r:id="rId26"/>
    <p:sldId id="265" r:id="rId27"/>
    <p:sldId id="286" r:id="rId28"/>
    <p:sldId id="293" r:id="rId29"/>
    <p:sldId id="309" r:id="rId30"/>
    <p:sldId id="295" r:id="rId31"/>
    <p:sldId id="296" r:id="rId32"/>
    <p:sldId id="299" r:id="rId33"/>
    <p:sldId id="323" r:id="rId34"/>
    <p:sldId id="300" r:id="rId35"/>
    <p:sldId id="301" r:id="rId36"/>
    <p:sldId id="302" r:id="rId37"/>
    <p:sldId id="317" r:id="rId38"/>
    <p:sldId id="303" r:id="rId39"/>
    <p:sldId id="314" r:id="rId40"/>
    <p:sldId id="307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11" Type="http://schemas.openxmlformats.org/officeDocument/2006/relationships/image" Target="../media/image26.jpeg"/><Relationship Id="rId5" Type="http://schemas.openxmlformats.org/officeDocument/2006/relationships/image" Target="../media/image9.jpeg"/><Relationship Id="rId10" Type="http://schemas.openxmlformats.org/officeDocument/2006/relationships/image" Target="../media/image25.jpeg"/><Relationship Id="rId4" Type="http://schemas.openxmlformats.org/officeDocument/2006/relationships/image" Target="../media/image22.jpeg"/><Relationship Id="rId9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G"/><Relationship Id="rId4" Type="http://schemas.openxmlformats.org/officeDocument/2006/relationships/image" Target="../media/image53.jpeg"/><Relationship Id="rId9" Type="http://schemas.openxmlformats.org/officeDocument/2006/relationships/image" Target="../media/image58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62.JPG"/><Relationship Id="rId4" Type="http://schemas.openxmlformats.org/officeDocument/2006/relationships/image" Target="../media/image53.jpeg"/><Relationship Id="rId9" Type="http://schemas.openxmlformats.org/officeDocument/2006/relationships/image" Target="../media/image61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Таисия Александровна\Desktop\МОй проект ДЕНЬ ПРБЕДЫ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00100" y="1214423"/>
            <a:ext cx="7558086" cy="1214445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 Black" pitchFamily="34" charset="0"/>
              </a:rPr>
              <a:t>МДОУ «Детский сад № 187»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285852" y="2492896"/>
            <a:ext cx="7186618" cy="2592288"/>
          </a:xfrm>
        </p:spPr>
        <p:txBody>
          <a:bodyPr>
            <a:normAutofit fontScale="25000" lnSpcReduction="20000"/>
          </a:bodyPr>
          <a:lstStyle/>
          <a:p>
            <a:r>
              <a:rPr lang="ru-RU" sz="12800" dirty="0" smtClean="0">
                <a:solidFill>
                  <a:srgbClr val="FF0000"/>
                </a:solidFill>
                <a:latin typeface="Arial Black" pitchFamily="34" charset="0"/>
              </a:rPr>
              <a:t>Информационно-творческий </a:t>
            </a:r>
            <a:r>
              <a:rPr lang="ru-RU" sz="12800" dirty="0">
                <a:solidFill>
                  <a:srgbClr val="FF0000"/>
                </a:solidFill>
                <a:latin typeface="Arial Black" pitchFamily="34" charset="0"/>
              </a:rPr>
              <a:t>п</a:t>
            </a:r>
            <a:r>
              <a:rPr lang="ru-RU" sz="12800" dirty="0" smtClean="0">
                <a:solidFill>
                  <a:srgbClr val="FF0000"/>
                </a:solidFill>
                <a:latin typeface="Arial Black" pitchFamily="34" charset="0"/>
              </a:rPr>
              <a:t>роект </a:t>
            </a:r>
          </a:p>
          <a:p>
            <a:r>
              <a:rPr lang="ru-RU" sz="17600" dirty="0" smtClean="0">
                <a:solidFill>
                  <a:srgbClr val="FF0000"/>
                </a:solidFill>
                <a:latin typeface="Arial Black" pitchFamily="34" charset="0"/>
              </a:rPr>
              <a:t>«Этот день Победы»</a:t>
            </a:r>
          </a:p>
          <a:p>
            <a:pPr algn="r"/>
            <a:endParaRPr lang="ru-RU" sz="8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r"/>
            <a:endParaRPr lang="ru-RU" sz="8000" dirty="0">
              <a:solidFill>
                <a:schemeClr val="tx1"/>
              </a:solidFill>
              <a:latin typeface="Arial Black" pitchFamily="34" charset="0"/>
            </a:endParaRPr>
          </a:p>
          <a:p>
            <a:pPr algn="r"/>
            <a:r>
              <a:rPr lang="ru-RU" sz="8000" dirty="0" smtClean="0">
                <a:solidFill>
                  <a:schemeClr val="tx1"/>
                </a:solidFill>
                <a:latin typeface="Arial Black" pitchFamily="34" charset="0"/>
              </a:rPr>
              <a:t>Все  группы</a:t>
            </a:r>
          </a:p>
          <a:p>
            <a:pPr algn="r"/>
            <a:endParaRPr lang="ru-RU" sz="96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2" y="428604"/>
          <a:ext cx="8215370" cy="316897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00330"/>
                <a:gridCol w="5715040"/>
              </a:tblGrid>
              <a:tr h="6129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Конструирование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«Голубь мира»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29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Музыкальная деятельность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Слушание песен о войне: «Священная война» сл. В. Лебедева-Кумача, «День Победы» Д.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Тухманова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, М.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Блантера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«Катюша», 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В.Алкина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«Прощание славянки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».                                                  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Музыкально литературный досуг «Этот день Победы»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29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Двигательная деятельность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Эстафеты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«Полоса препятствий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»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«Крепость», «Построй мост», «Кто быстрее соберет посылку на фронт», «Доставь донесение».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5938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Подвижные игры «Шагаем на параде»,  «Разведка»  «Встречные перебежки», «Меткий стрелок», «Попади в цель»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 Black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1293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Arial Black" pitchFamily="34" charset="0"/>
              </a:rPr>
              <a:t>Работа с родителями</a:t>
            </a:r>
            <a:r>
              <a:rPr lang="ru-RU" b="1" dirty="0" smtClean="0">
                <a:latin typeface="Arial Black" pitchFamily="34" charset="0"/>
              </a:rPr>
              <a:t/>
            </a:r>
            <a:br>
              <a:rPr lang="ru-RU" b="1" dirty="0" smtClean="0">
                <a:latin typeface="Arial Black" pitchFamily="34" charset="0"/>
              </a:rPr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85720" y="1600200"/>
            <a:ext cx="864399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Arial Black" pitchFamily="34" charset="0"/>
              </a:rPr>
              <a:t>     - Рекомендации для родителей  «Расскажите детям о войне»,   «Какую литературу можно почитать детям»                                                                                                         - Тематическая папка  «День Победы»                                                                                                                                                                                                                                                         - Заучивание стихотворений                                                                                                                                                                                       - Отгадывание загадок по теме                                                                                                                                                                                            - Рассмотреть на иллюстрациях в книгах и журналах боевую технику,  принести книги в детский сад по теме.                                                                                                   - Принести в детский сад армейские альбомы, фото                                                                                                                                                - Составление с ребенком рассказа   «Герои в нашей семье»</a:t>
            </a:r>
          </a:p>
          <a:p>
            <a:pPr>
              <a:buNone/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00628" y="785794"/>
            <a:ext cx="3686172" cy="11430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Arial Black" pitchFamily="34" charset="0"/>
              </a:rPr>
              <a:t>Тематические папки</a:t>
            </a:r>
            <a:endParaRPr lang="ru-RU" sz="2000" dirty="0"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76" y="344618"/>
            <a:ext cx="4568056" cy="31683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68" y="3429000"/>
            <a:ext cx="4280024" cy="3120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83"/>
          <a:stretch/>
        </p:blipFill>
        <p:spPr>
          <a:xfrm>
            <a:off x="339592" y="1370110"/>
            <a:ext cx="4352032" cy="1728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648" y="476672"/>
            <a:ext cx="7232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Рекомендации для родителей «Расскажите детям о войне»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450368"/>
            <a:ext cx="4608512" cy="28319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445" y="854490"/>
            <a:ext cx="3826768" cy="246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1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450" y="12379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3888" y="476672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Подбор родителями детских книг о войне</a:t>
            </a:r>
            <a:endParaRPr lang="ru-RU" sz="2000" b="1" dirty="0"/>
          </a:p>
        </p:txBody>
      </p:sp>
      <p:pic>
        <p:nvPicPr>
          <p:cNvPr id="5" name="Picture 2" descr="C:\Users\Таисия Александровна\Desktop\МОй проект ДЕНЬ ПРБЕДЫ\картинки\96a65d575c2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" y="476672"/>
            <a:ext cx="1878965" cy="2880320"/>
          </a:xfrm>
          <a:prstGeom prst="rect">
            <a:avLst/>
          </a:prstGeom>
          <a:noFill/>
        </p:spPr>
      </p:pic>
      <p:pic>
        <p:nvPicPr>
          <p:cNvPr id="6" name="Picture 4" descr="C:\Users\Таисия Александровна\Desktop\МОй проект ДЕНЬ ПРБЕДЫ\картинки\08-05-2015-07-26-17-93425537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07779" y="1408313"/>
            <a:ext cx="2028440" cy="2880320"/>
          </a:xfrm>
          <a:prstGeom prst="rect">
            <a:avLst/>
          </a:prstGeom>
          <a:noFill/>
        </p:spPr>
      </p:pic>
      <p:pic>
        <p:nvPicPr>
          <p:cNvPr id="7" name="Picture 6" descr="C:\Users\Таисия Александровна\Desktop\МОй проект ДЕНЬ ПРБЕДЫ\картинки\70732409_Nadezhdina_N__Partizanka_Lara_big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80780" y="2021704"/>
            <a:ext cx="1932695" cy="2839349"/>
          </a:xfrm>
          <a:prstGeom prst="rect">
            <a:avLst/>
          </a:prstGeom>
          <a:noFill/>
        </p:spPr>
      </p:pic>
      <p:pic>
        <p:nvPicPr>
          <p:cNvPr id="8" name="Picture 8" descr="C:\Users\Таисия Александровна\Desktop\МОй проект ДЕНЬ ПРБЕДЫ\картинки\3894fe61ff9a281d52300868cd142775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709220" y="3330039"/>
            <a:ext cx="1944216" cy="28393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9165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45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3768" y="620688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Подбор фотографий из семейного архива и составление рассказов «Герои нашей семьи»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50" y="2996081"/>
            <a:ext cx="4078796" cy="3408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7019"/>
            <a:ext cx="4269680" cy="3458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79616" y="1417639"/>
            <a:ext cx="313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endParaRPr lang="ru-RU" b="1" dirty="0"/>
          </a:p>
          <a:p>
            <a:r>
              <a:rPr lang="ru-RU" b="1" dirty="0" smtClean="0"/>
              <a:t>«Награды моего прадеда»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864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42976" y="285728"/>
            <a:ext cx="2000264" cy="714380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 smtClean="0">
                <a:latin typeface="Arial Black" pitchFamily="34" charset="0"/>
              </a:rPr>
              <a:t/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>\</a:t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/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/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/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/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>Дети войны             </a:t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/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/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/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/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/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/>
            </a:r>
            <a:br>
              <a:rPr lang="ru-RU" sz="1800" dirty="0" smtClean="0">
                <a:latin typeface="Arial Black" pitchFamily="34" charset="0"/>
              </a:rPr>
            </a:br>
            <a:endParaRPr lang="ru-RU" sz="1800" dirty="0">
              <a:latin typeface="Arial Black" pitchFamily="34" charset="0"/>
            </a:endParaRPr>
          </a:p>
        </p:txBody>
      </p:sp>
      <p:pic>
        <p:nvPicPr>
          <p:cNvPr id="4" name="Picture 2" descr="D:\Фотографии\моя группа 2013-2015\Новая папка\DSCN458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7158" y="1071546"/>
            <a:ext cx="4286279" cy="3286148"/>
          </a:xfrm>
          <a:prstGeom prst="rect">
            <a:avLst/>
          </a:prstGeom>
          <a:noFill/>
        </p:spPr>
      </p:pic>
      <p:pic>
        <p:nvPicPr>
          <p:cNvPr id="14338" name="Picture 2" descr="C:\Users\Таисия Александровна\Desktop\МОй проект ДЕНЬ ПРБЕДЫ\DSCN465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29190" y="3143248"/>
            <a:ext cx="3757453" cy="3214710"/>
          </a:xfrm>
          <a:prstGeom prst="rect">
            <a:avLst/>
          </a:prstGeom>
          <a:noFill/>
        </p:spPr>
      </p:pic>
      <p:pic>
        <p:nvPicPr>
          <p:cNvPr id="6" name="Picture 4" descr="C:\Users\Таисия Александровна\Desktop\МОй проект ДЕНЬ ПРБЕДЫ\картинки\конкурс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3643314"/>
            <a:ext cx="1905000" cy="142875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sp>
        <p:nvSpPr>
          <p:cNvPr id="7" name="Прямоугольник 6"/>
          <p:cNvSpPr/>
          <p:nvPr/>
        </p:nvSpPr>
        <p:spPr>
          <a:xfrm>
            <a:off x="5857884" y="2500306"/>
            <a:ext cx="2117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Награды героя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Arial Black" pitchFamily="34" charset="0"/>
              </a:rPr>
              <a:t>Развивающая среда в группе </a:t>
            </a:r>
            <a:endParaRPr lang="ru-RU" sz="3200" dirty="0"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5" b="32167"/>
          <a:stretch/>
        </p:blipFill>
        <p:spPr>
          <a:xfrm>
            <a:off x="2843808" y="3789040"/>
            <a:ext cx="6080224" cy="26642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5"/>
          <a:stretch/>
        </p:blipFill>
        <p:spPr>
          <a:xfrm>
            <a:off x="457200" y="1124744"/>
            <a:ext cx="5864200" cy="2875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4704"/>
            <a:ext cx="4098688" cy="3312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74" y="2564904"/>
            <a:ext cx="4047888" cy="333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71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00100" y="142851"/>
            <a:ext cx="70822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Arial Black" pitchFamily="34" charset="0"/>
                <a:cs typeface="Times New Roman" pitchFamily="18" charset="0"/>
              </a:rPr>
              <a:t>Непосредственно - образовательная деятельность «Это день Победы»</a:t>
            </a:r>
          </a:p>
          <a:p>
            <a:pPr algn="ctr"/>
            <a:endParaRPr lang="ru-RU" b="1" dirty="0" smtClean="0">
              <a:latin typeface="Arial Black" pitchFamily="34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500034" y="1285860"/>
            <a:ext cx="742955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1200" dirty="0" smtClean="0"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Закрепить знания детей о том, как защищали свою страну русские люди в годы Великой Отечественной войны, как живущие помнят о них.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Отвечать на вопросы полным предложением, употреблять в речи синонимы, прилагательные.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Активизация слов: боец, воин, ветераны, доблестный, бесстрашный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Воспитывать уважение, любовь и благодарность к людям, защищающим Родину от врагов, ветеранам войны, заботиться о них.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7620" y="1142984"/>
            <a:ext cx="1196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Задачи.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57" y="2855520"/>
            <a:ext cx="5288136" cy="3624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42910" y="571481"/>
            <a:ext cx="7772400" cy="642941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 Black" pitchFamily="34" charset="0"/>
              </a:rPr>
              <a:t>О проекте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57224" y="1785926"/>
            <a:ext cx="7858180" cy="2643206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Тип проекта</a:t>
            </a:r>
            <a:r>
              <a:rPr lang="ru-RU" sz="18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:  информационно-творческий</a:t>
            </a:r>
          </a:p>
          <a:p>
            <a:pPr algn="l"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Участники проекта:</a:t>
            </a:r>
            <a:r>
              <a:rPr lang="ru-RU" sz="18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дети младшей, средней, старшей и подготовительной к школе группы, воспитатели, родители</a:t>
            </a:r>
          </a:p>
          <a:p>
            <a:pPr algn="l"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Срок реализации проекта:</a:t>
            </a:r>
            <a:r>
              <a:rPr lang="ru-RU" sz="18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краткосрочный</a:t>
            </a:r>
          </a:p>
          <a:p>
            <a:pPr algn="l"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Виды деятельности:</a:t>
            </a:r>
            <a:r>
              <a:rPr lang="ru-RU" sz="18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познавательно - исследовательская, коммуникативная, игровая, изобразительная, музыкальная, двигательная.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Arial Black" pitchFamily="34" charset="0"/>
              </a:rPr>
              <a:t>Чтение книг,  рассматривание иллюстраций. 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6146" name="Picture 2" descr="C:\Users\Таисия Александровна\Desktop\МОй проект ДЕНЬ ПРБЕДЫ\картинки\96a65d575c2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8596" y="1142984"/>
            <a:ext cx="1436573" cy="1857388"/>
          </a:xfrm>
          <a:prstGeom prst="rect">
            <a:avLst/>
          </a:prstGeom>
          <a:noFill/>
        </p:spPr>
      </p:pic>
      <p:pic>
        <p:nvPicPr>
          <p:cNvPr id="6147" name="Picture 3" descr="C:\Users\Таисия Александровна\Desktop\МОй проект ДЕНЬ ПРБЕДЫ\картинки\alexeev-pobeda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57224" y="3071810"/>
            <a:ext cx="1666870" cy="2143595"/>
          </a:xfrm>
          <a:prstGeom prst="rect">
            <a:avLst/>
          </a:prstGeom>
          <a:noFill/>
        </p:spPr>
      </p:pic>
      <p:pic>
        <p:nvPicPr>
          <p:cNvPr id="6148" name="Picture 4" descr="C:\Users\Таисия Александровна\Desktop\МОй проект ДЕНЬ ПРБЕДЫ\картинки\08-05-2015-07-26-17-93425537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214546" y="1142984"/>
            <a:ext cx="1601435" cy="1928826"/>
          </a:xfrm>
          <a:prstGeom prst="rect">
            <a:avLst/>
          </a:prstGeom>
          <a:noFill/>
        </p:spPr>
      </p:pic>
      <p:pic>
        <p:nvPicPr>
          <p:cNvPr id="6149" name="Picture 5" descr="C:\Users\Таисия Александровна\Desktop\МОй проект ДЕНЬ ПРБЕДЫ\картинки\3459860_sbig1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714612" y="3643314"/>
            <a:ext cx="1479225" cy="1872437"/>
          </a:xfrm>
          <a:prstGeom prst="rect">
            <a:avLst/>
          </a:prstGeom>
          <a:noFill/>
        </p:spPr>
      </p:pic>
      <p:pic>
        <p:nvPicPr>
          <p:cNvPr id="6150" name="Picture 6" descr="C:\Users\Таисия Александровна\Desktop\МОй проект ДЕНЬ ПРБЕДЫ\картинки\70732409_Nadezhdina_N__Partizanka_Lara_big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214810" y="1142984"/>
            <a:ext cx="1571636" cy="2095515"/>
          </a:xfrm>
          <a:prstGeom prst="rect">
            <a:avLst/>
          </a:prstGeom>
          <a:noFill/>
        </p:spPr>
      </p:pic>
      <p:pic>
        <p:nvPicPr>
          <p:cNvPr id="6151" name="Picture 7" descr="C:\Users\Таисия Александровна\Desktop\МОй проект ДЕНЬ ПРБЕДЫ\картинки\159500_html_33427d51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399266" y="1142985"/>
            <a:ext cx="2030386" cy="1530189"/>
          </a:xfrm>
          <a:prstGeom prst="rect">
            <a:avLst/>
          </a:prstGeom>
          <a:noFill/>
        </p:spPr>
      </p:pic>
      <p:pic>
        <p:nvPicPr>
          <p:cNvPr id="6152" name="Picture 8" descr="C:\Users\Таисия Александровна\Desktop\МОй проект ДЕНЬ ПРБЕДЫ\картинки\3894fe61ff9a281d52300868cd142775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4357686" y="4143380"/>
            <a:ext cx="1444375" cy="1896928"/>
          </a:xfrm>
          <a:prstGeom prst="rect">
            <a:avLst/>
          </a:prstGeom>
          <a:noFill/>
        </p:spPr>
      </p:pic>
      <p:pic>
        <p:nvPicPr>
          <p:cNvPr id="6153" name="Picture 9" descr="C:\Users\Таисия Александровна\Desktop\МОй проект ДЕНЬ ПРБЕДЫ\картинки\6c21f83267c3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6072198" y="2786058"/>
            <a:ext cx="2321735" cy="1857388"/>
          </a:xfrm>
          <a:prstGeom prst="rect">
            <a:avLst/>
          </a:prstGeom>
          <a:noFill/>
        </p:spPr>
      </p:pic>
      <p:pic>
        <p:nvPicPr>
          <p:cNvPr id="6154" name="Picture 10" descr="C:\Users\Таисия Александровна\Desktop\МОй проект ДЕНЬ ПРБЕДЫ\картинки\2_24.jp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6357950" y="4714884"/>
            <a:ext cx="2422194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Arial Black" pitchFamily="34" charset="0"/>
              </a:rPr>
              <a:t>Лепка: </a:t>
            </a:r>
            <a:r>
              <a:rPr lang="ru-RU" sz="1800" dirty="0">
                <a:latin typeface="Arial Black" pitchFamily="34" charset="0"/>
              </a:rPr>
              <a:t>т</a:t>
            </a:r>
            <a:r>
              <a:rPr lang="ru-RU" sz="1800" dirty="0" smtClean="0">
                <a:latin typeface="Arial Black" pitchFamily="34" charset="0"/>
              </a:rPr>
              <a:t>ема «Салют Победы!» </a:t>
            </a:r>
            <a:endParaRPr lang="ru-RU" sz="1800" dirty="0">
              <a:latin typeface="Arial Black" pitchFamily="34" charset="0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71472" y="1000108"/>
            <a:ext cx="811532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Задачи: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- Расширить знания детей о </a:t>
            </a:r>
            <a:r>
              <a:rPr lang="ru-RU" sz="1400" dirty="0" smtClean="0">
                <a:solidFill>
                  <a:srgbClr val="333333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победе Советского Союза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, совершенствовать умение детей </a:t>
            </a:r>
            <a:r>
              <a:rPr lang="ru-RU" sz="1400" dirty="0" smtClean="0">
                <a:solidFill>
                  <a:srgbClr val="333333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пользоваться пластилином, закрепить приемы </a:t>
            </a:r>
            <a:r>
              <a:rPr lang="ru-RU" sz="1400" dirty="0" err="1" smtClean="0">
                <a:solidFill>
                  <a:srgbClr val="333333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отщипывания</a:t>
            </a:r>
            <a:r>
              <a:rPr lang="ru-RU" sz="1400" dirty="0" smtClean="0">
                <a:solidFill>
                  <a:srgbClr val="333333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и размазывания пальцем пластилина на картоне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- Развивать творческое воображение, мышление, мелкую моторику рук.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- Воспитывать чувство </a:t>
            </a:r>
            <a:r>
              <a:rPr lang="ru-RU" sz="1400" dirty="0" smtClean="0">
                <a:solidFill>
                  <a:srgbClr val="333333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патриотизма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21" y="2385103"/>
            <a:ext cx="3271912" cy="2615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906" y="2385103"/>
            <a:ext cx="4832894" cy="41048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32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Arial Black" pitchFamily="34" charset="0"/>
              </a:rPr>
              <a:t>Конструирование «Голубь мира»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928662" y="2571744"/>
            <a:ext cx="185738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Воркуют голуби</a:t>
            </a:r>
            <a:r>
              <a:rPr lang="ru-RU" sz="1400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На крыше,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На крыше мира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Над людьми.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И говорят друг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Другу мило: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"Мы символы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Любви и мира,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Любви и мира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Не войны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714356"/>
            <a:ext cx="70009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 Black" pitchFamily="34" charset="0"/>
              </a:rPr>
              <a:t>                                              Задачи</a:t>
            </a:r>
          </a:p>
          <a:p>
            <a:r>
              <a:rPr lang="ru-RU" sz="1400" dirty="0" smtClean="0">
                <a:latin typeface="Arial Black" pitchFamily="34" charset="0"/>
              </a:rPr>
              <a:t>1.Учить создавать объёмную фигуру из бумаги - образ голубя.</a:t>
            </a:r>
          </a:p>
          <a:p>
            <a:r>
              <a:rPr lang="ru-RU" sz="1400" dirty="0" smtClean="0">
                <a:latin typeface="Arial Black" pitchFamily="34" charset="0"/>
              </a:rPr>
              <a:t>2. Совершенствовать умение работать с бумагой по готовой выкройке: сглаживать сгибы.</a:t>
            </a:r>
          </a:p>
          <a:p>
            <a:r>
              <a:rPr lang="ru-RU" sz="1400" dirty="0" smtClean="0">
                <a:latin typeface="Arial Black" pitchFamily="34" charset="0"/>
              </a:rPr>
              <a:t>3. Воспитывать аккуратность при работе с клеем и бумагой.</a:t>
            </a:r>
          </a:p>
          <a:p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887" y="1916832"/>
            <a:ext cx="5849950" cy="4416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Arial Black" pitchFamily="34" charset="0"/>
              </a:rPr>
              <a:t>Рисование: «Танк»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764704"/>
            <a:ext cx="84725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Arial Black" pitchFamily="34" charset="0"/>
              </a:rPr>
              <a:t>                               Задачи </a:t>
            </a:r>
          </a:p>
          <a:p>
            <a:r>
              <a:rPr lang="ru-RU" sz="1200" dirty="0" smtClean="0">
                <a:latin typeface="Arial Black" pitchFamily="34" charset="0"/>
              </a:rPr>
              <a:t>- Воспитывать чувство патриотизма, уважение к ветеранам, желание дарить радость людям, защищавшим  Родину.                          </a:t>
            </a:r>
          </a:p>
          <a:p>
            <a:r>
              <a:rPr lang="ru-RU" sz="1200" dirty="0" smtClean="0">
                <a:latin typeface="Arial Black" pitchFamily="34" charset="0"/>
              </a:rPr>
              <a:t>- Развивать творческое воображение                                </a:t>
            </a:r>
            <a:endParaRPr lang="ru-RU" sz="1200" dirty="0"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472" y="1595701"/>
            <a:ext cx="7016328" cy="4560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54868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Беседа «Георгиевская лента»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23" y="1076908"/>
            <a:ext cx="7088336" cy="501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84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85918" y="274638"/>
            <a:ext cx="6429420" cy="51115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Arial Black" pitchFamily="34" charset="0"/>
              </a:rPr>
              <a:t> «Фронтовые треугольники» </a:t>
            </a:r>
            <a:r>
              <a:rPr lang="ru-RU" sz="1400" dirty="0" smtClean="0">
                <a:latin typeface="Arial Black" pitchFamily="34" charset="0"/>
              </a:rPr>
              <a:t>(оригами)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3714744" y="714356"/>
            <a:ext cx="50720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                             Задачи.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Совершенствовать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навыки работы с бумагой.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1200" dirty="0" smtClean="0"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Закреплять умение следовать инструкциям педагога.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развивать навыки выполнения точных, аккуратных сгибов;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1200" dirty="0" smtClean="0">
                <a:latin typeface="Arial Black" pitchFamily="34" charset="0"/>
                <a:cs typeface="Times New Roman" pitchFamily="18" charset="0"/>
              </a:rPr>
              <a:t>Развивать мелкую моторику рук.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73" y="728951"/>
            <a:ext cx="3343920" cy="2543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0" y="2000923"/>
            <a:ext cx="4064000" cy="31920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11" y="3392055"/>
            <a:ext cx="3106489" cy="2891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1000108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Дидактические игры 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400" dirty="0" smtClean="0">
                <a:latin typeface="Arial Black" pitchFamily="34" charset="0"/>
              </a:rPr>
              <a:t>«Подбери предметы по родам войск»</a:t>
            </a:r>
            <a:br>
              <a:rPr lang="ru-RU" sz="1400" dirty="0" smtClean="0">
                <a:latin typeface="Arial Black" pitchFamily="34" charset="0"/>
              </a:rPr>
            </a:br>
            <a:r>
              <a:rPr lang="ru-RU" sz="1400" dirty="0" smtClean="0">
                <a:latin typeface="Arial Black" pitchFamily="34" charset="0"/>
              </a:rPr>
              <a:t> «Чья форма»</a:t>
            </a:r>
            <a:br>
              <a:rPr lang="ru-RU" sz="1400" dirty="0" smtClean="0">
                <a:latin typeface="Arial Black" pitchFamily="34" charset="0"/>
              </a:rPr>
            </a:br>
            <a:endParaRPr lang="ru-RU" sz="1400" dirty="0"/>
          </a:p>
        </p:txBody>
      </p:sp>
      <p:pic>
        <p:nvPicPr>
          <p:cNvPr id="4098" name="Picture 2" descr="C:\Users\Таисия Александровна\Desktop\МОй проект ДЕНЬ ПРБЕДЫ\DSCN376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714612" y="1643051"/>
            <a:ext cx="5716187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286248" y="714356"/>
            <a:ext cx="4500594" cy="1428752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Arial Black" pitchFamily="34" charset="0"/>
              </a:rPr>
              <a:t>Игры с солдатиками  </a:t>
            </a:r>
            <a:br>
              <a:rPr lang="ru-RU" sz="1400" dirty="0" smtClean="0">
                <a:latin typeface="Arial Black" pitchFamily="34" charset="0"/>
              </a:rPr>
            </a:br>
            <a:r>
              <a:rPr lang="ru-RU" sz="1400" dirty="0" smtClean="0">
                <a:latin typeface="Arial Black" pitchFamily="34" charset="0"/>
              </a:rPr>
              <a:t>«Наша Армия сильна, охраняет мир она»</a:t>
            </a:r>
            <a:endParaRPr lang="ru-RU" sz="1400" dirty="0"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1" t="15791" b="9766"/>
          <a:stretch/>
        </p:blipFill>
        <p:spPr>
          <a:xfrm>
            <a:off x="546734" y="558932"/>
            <a:ext cx="3701680" cy="3168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1"/>
          <a:stretch/>
        </p:blipFill>
        <p:spPr>
          <a:xfrm>
            <a:off x="4279603" y="2708920"/>
            <a:ext cx="4507239" cy="3395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Сюжетно ролевая игра «Мы танкисты»</a:t>
            </a:r>
            <a:endParaRPr lang="ru-RU" sz="1600" dirty="0"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0050"/>
            <a:ext cx="4400552" cy="3192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40" y="2996952"/>
            <a:ext cx="3703960" cy="3120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Arial Black" pitchFamily="34" charset="0"/>
              </a:rPr>
              <a:t>Двигательная деятельность.</a:t>
            </a:r>
            <a:endParaRPr lang="ru-RU" sz="1800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785794"/>
            <a:ext cx="45865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 Black" pitchFamily="34" charset="0"/>
                <a:ea typeface="Calibri"/>
                <a:cs typeface="Times New Roman"/>
              </a:rPr>
              <a:t>Эстафета «Полоса препятствий»</a:t>
            </a:r>
            <a:r>
              <a:rPr lang="ru-RU" sz="2800" dirty="0" smtClean="0">
                <a:solidFill>
                  <a:schemeClr val="dk1"/>
                </a:solidFill>
              </a:rPr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0" t="11860" r="11724" b="24528"/>
          <a:stretch/>
        </p:blipFill>
        <p:spPr>
          <a:xfrm>
            <a:off x="457200" y="1370371"/>
            <a:ext cx="3839344" cy="33547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9" r="13166" b="32845"/>
          <a:stretch/>
        </p:blipFill>
        <p:spPr>
          <a:xfrm>
            <a:off x="4499992" y="2348880"/>
            <a:ext cx="4186808" cy="3769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142976" y="785794"/>
            <a:ext cx="76438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40" y="571481"/>
            <a:ext cx="8572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Arial Black" pitchFamily="34" charset="0"/>
                <a:cs typeface="Times New Roman" pitchFamily="18" charset="0"/>
              </a:rPr>
              <a:t>Актуальность </a:t>
            </a:r>
            <a:endParaRPr lang="ru-RU" sz="3200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214414" y="2500306"/>
            <a:ext cx="75724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1571612"/>
            <a:ext cx="80010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latin typeface="Arial Black" pitchFamily="34" charset="0"/>
              </a:rPr>
              <a:t>Приближается праздник, значимость которого остается неизменной, как бы ни менялись оценка и факты истории.   Победа в Великой Отечественной войне – наша слава и гордость.  </a:t>
            </a:r>
          </a:p>
          <a:p>
            <a:r>
              <a:rPr lang="ru-RU" dirty="0" smtClean="0">
                <a:latin typeface="Arial Black" pitchFamily="34" charset="0"/>
              </a:rPr>
              <a:t>День Победы  достоин того, чтобы принять в нем вместе с детьми   самое активное участие. Только зная свои корни – историю страны, народа, семьи ребенок  вырастет всесторонне развитым человеком. </a:t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>Великая Отечественная война – один из самых главных этапов в истории нашего народа. </a:t>
            </a:r>
          </a:p>
          <a:p>
            <a:r>
              <a:rPr lang="ru-RU" dirty="0" smtClean="0">
                <a:latin typeface="Arial Black" pitchFamily="34" charset="0"/>
              </a:rPr>
              <a:t>Заботясь  о гармоничном развитии ребенка, мы должны рассказать  ребенку о подвиге дедов и прадедов. Однако сделать это представляется весьма проблематичным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Экскурсия к памятнику землякам, погибшим в Великой Отечественной войне.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7554" y="142873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1142984"/>
            <a:ext cx="3286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 Black" pitchFamily="34" charset="0"/>
              </a:rPr>
              <a:t>Мы помним, и мы не забудем </a:t>
            </a:r>
          </a:p>
          <a:p>
            <a:r>
              <a:rPr lang="ru-RU" sz="1400" dirty="0" smtClean="0">
                <a:latin typeface="Arial Black" pitchFamily="34" charset="0"/>
              </a:rPr>
              <a:t>О той долгожданной весне</a:t>
            </a:r>
          </a:p>
          <a:p>
            <a:r>
              <a:rPr lang="ru-RU" sz="1400" dirty="0" smtClean="0">
                <a:latin typeface="Arial Black" pitchFamily="34" charset="0"/>
              </a:rPr>
              <a:t>Спасибо за подвиг, герои, </a:t>
            </a:r>
          </a:p>
          <a:p>
            <a:r>
              <a:rPr lang="ru-RU" sz="1400" dirty="0" smtClean="0">
                <a:latin typeface="Arial Black" pitchFamily="34" charset="0"/>
              </a:rPr>
              <a:t>Спасибо за мир на земле</a:t>
            </a:r>
            <a:endParaRPr lang="ru-RU" sz="1400" dirty="0">
              <a:latin typeface="Arial Black" pitchFamily="34" charset="0"/>
            </a:endParaRPr>
          </a:p>
        </p:txBody>
      </p:sp>
      <p:pic>
        <p:nvPicPr>
          <p:cNvPr id="10244" name="Picture 4" descr="C:\Users\Таисия Александровна\Desktop\МОй проект ДЕНЬ ПРБЕДЫ\картинки\конкурс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285860"/>
            <a:ext cx="1905000" cy="142875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14" name="Picture 4" descr="C:\Users\Таисия Александровна\Desktop\МОй проект ДЕНЬ ПРБЕДЫ\картинки\конкурс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142984"/>
            <a:ext cx="1905000" cy="142875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11" name="Picture 4" descr="C:\Users\Таисия Александровна\Desktop\МОй проект ДЕНЬ ПРБЕДЫ\картинки\конкурс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8450" y="1295384"/>
            <a:ext cx="1905000" cy="142875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06" y="2571734"/>
            <a:ext cx="3593931" cy="36839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851" y="1108122"/>
            <a:ext cx="4157444" cy="3212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788024" cy="3096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148" y="2852936"/>
            <a:ext cx="5004048" cy="357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500042"/>
            <a:ext cx="8443914" cy="785818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dirty="0" smtClean="0">
                <a:solidFill>
                  <a:srgbClr val="0070C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70C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Вот такую стенгазету мы сделали. Дети вместе с родителями подготовили материал о героях своей семьи, воевавших на фронте.    </a:t>
            </a:r>
            <a:r>
              <a:rPr lang="ru-RU" dirty="0" smtClean="0">
                <a:latin typeface="Arial Black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 Black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6" name="Picture 4" descr="C:\Users\Таисия Александровна\Desktop\МОй проект ДЕНЬ ПРБЕДЫ\картинки\конкурс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4857760"/>
            <a:ext cx="1905000" cy="142875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7" name="Picture 4" descr="C:\Users\Таисия Александровна\Desktop\МОй проект ДЕНЬ ПРБЕДЫ\картинки\конкурс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71546"/>
            <a:ext cx="1905000" cy="142875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8" t="16925" r="12680" b="14563"/>
          <a:stretch/>
        </p:blipFill>
        <p:spPr>
          <a:xfrm>
            <a:off x="2344500" y="1165331"/>
            <a:ext cx="6336704" cy="4871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4664"/>
            <a:ext cx="4258816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28" y="1547664"/>
            <a:ext cx="4248472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58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714876" y="785794"/>
            <a:ext cx="4043362" cy="114300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Выставка детских рисунков «Нам нужен мир»</a:t>
            </a:r>
            <a:endParaRPr lang="ru-RU" sz="1600" dirty="0"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45830"/>
            <a:ext cx="4248472" cy="3284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714588"/>
            <a:ext cx="4572000" cy="3356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Arial Black" pitchFamily="34" charset="0"/>
              </a:rPr>
              <a:t>Конкурс детских рисунков «Дети России за мир»</a:t>
            </a:r>
            <a:endParaRPr lang="ru-RU" sz="1800" dirty="0"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0" t="56699" r="38107" b="14952"/>
          <a:stretch/>
        </p:blipFill>
        <p:spPr>
          <a:xfrm>
            <a:off x="971600" y="908490"/>
            <a:ext cx="2268931" cy="2928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9" t="24801" r="4965" b="48950"/>
          <a:stretch/>
        </p:blipFill>
        <p:spPr>
          <a:xfrm>
            <a:off x="4156776" y="908490"/>
            <a:ext cx="3312368" cy="2928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5" t="63650" r="34906" b="3800"/>
          <a:stretch/>
        </p:blipFill>
        <p:spPr>
          <a:xfrm>
            <a:off x="2807804" y="3960428"/>
            <a:ext cx="3528392" cy="2339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00430" y="500042"/>
            <a:ext cx="5472122" cy="86834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Arial Black" pitchFamily="34" charset="0"/>
              </a:rPr>
              <a:t>Награждение победителей конкурса</a:t>
            </a:r>
            <a:endParaRPr lang="ru-RU" sz="1800" dirty="0">
              <a:latin typeface="Arial Black" pitchFamily="34" charset="0"/>
            </a:endParaRPr>
          </a:p>
        </p:txBody>
      </p:sp>
      <p:pic>
        <p:nvPicPr>
          <p:cNvPr id="21506" name="Picture 2" descr="C:\Users\Таисия Александровна\Desktop\МОй проект ДЕНЬ ПРБЕДЫ\DSCN474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86116" y="1142984"/>
            <a:ext cx="5548286" cy="4731883"/>
          </a:xfrm>
          <a:prstGeom prst="rect">
            <a:avLst/>
          </a:prstGeom>
          <a:noFill/>
        </p:spPr>
      </p:pic>
      <p:pic>
        <p:nvPicPr>
          <p:cNvPr id="21507" name="Picture 3" descr="D:\Фотографии\Сканированные документы\img04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5720" y="357166"/>
            <a:ext cx="1500198" cy="20717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1508" name="Picture 4" descr="D:\Фотографии\Сканированные документы\img045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857356" y="357166"/>
            <a:ext cx="1500198" cy="20717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1509" name="Picture 5" descr="D:\Фотографии\Сканированные документы\img046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14282" y="2714620"/>
            <a:ext cx="1643074" cy="19288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1510" name="Picture 6" descr="D:\Фотографии\Сканированные документы\img047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714480" y="3000372"/>
            <a:ext cx="1571636" cy="19205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1640" y="471543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Концерт, посвященный 9 Мая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13" y="897223"/>
            <a:ext cx="3492528" cy="29095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350" y="902815"/>
            <a:ext cx="4350088" cy="29039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588" y="3612536"/>
            <a:ext cx="3428427" cy="2757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00430" y="500042"/>
            <a:ext cx="5472122" cy="86834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Arial Black" pitchFamily="34" charset="0"/>
              </a:rPr>
              <a:t>Награждение победителей конкурса</a:t>
            </a:r>
            <a:endParaRPr lang="ru-RU" sz="1800" dirty="0">
              <a:latin typeface="Arial Black" pitchFamily="34" charset="0"/>
            </a:endParaRPr>
          </a:p>
        </p:txBody>
      </p:sp>
      <p:pic>
        <p:nvPicPr>
          <p:cNvPr id="21506" name="Picture 2" descr="C:\Users\Таисия Александровна\Desktop\МОй проект ДЕНЬ ПРБЕДЫ\DSCN474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86116" y="1142984"/>
            <a:ext cx="5548286" cy="4731883"/>
          </a:xfrm>
          <a:prstGeom prst="rect">
            <a:avLst/>
          </a:prstGeom>
          <a:noFill/>
        </p:spPr>
      </p:pic>
      <p:pic>
        <p:nvPicPr>
          <p:cNvPr id="21507" name="Picture 3" descr="D:\Фотографии\Сканированные документы\img04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5720" y="357166"/>
            <a:ext cx="1500198" cy="20717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1508" name="Picture 4" descr="D:\Фотографии\Сканированные документы\img045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857356" y="357166"/>
            <a:ext cx="1500198" cy="20717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1509" name="Picture 5" descr="D:\Фотографии\Сканированные документы\img046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14282" y="2714620"/>
            <a:ext cx="1643074" cy="19288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1510" name="Picture 6" descr="D:\Фотографии\Сканированные документы\img047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714480" y="3000372"/>
            <a:ext cx="1571636" cy="19205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94411"/>
            <a:ext cx="8577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Конкурс стихов, посвященных Великой Отечественной Войне </a:t>
            </a:r>
          </a:p>
          <a:p>
            <a:pPr algn="ctr"/>
            <a:r>
              <a:rPr lang="ru-RU" b="1" dirty="0" smtClean="0"/>
              <a:t>«Я помню, я горжусь!»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82" y="780476"/>
            <a:ext cx="3271912" cy="26193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563" y="1797513"/>
            <a:ext cx="3559635" cy="28050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756" y="3487592"/>
            <a:ext cx="3499646" cy="275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7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atin typeface="Arial Black" pitchFamily="34" charset="0"/>
              </a:rPr>
              <a:t>Результаты проекта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1400" dirty="0" smtClean="0">
                <a:latin typeface="Arial Black" pitchFamily="34" charset="0"/>
              </a:rPr>
              <a:t>У детей повысился  интерес и уважение  к истории России.</a:t>
            </a:r>
          </a:p>
          <a:p>
            <a:pPr lvl="0"/>
            <a:r>
              <a:rPr lang="ru-RU" sz="1400" dirty="0" smtClean="0">
                <a:latin typeface="Arial Black" pitchFamily="34" charset="0"/>
              </a:rPr>
              <a:t>Дети имеют  представления о военных профессиях, родах войск, военной технике</a:t>
            </a:r>
          </a:p>
          <a:p>
            <a:pPr lvl="0"/>
            <a:r>
              <a:rPr lang="ru-RU" sz="1400" dirty="0" smtClean="0">
                <a:latin typeface="Arial Black" pitchFamily="34" charset="0"/>
              </a:rPr>
              <a:t>Познакомились  с произведениями поэтов, писателей, музыкантов, художников на военную тематику</a:t>
            </a:r>
          </a:p>
          <a:p>
            <a:pPr lvl="0"/>
            <a:r>
              <a:rPr lang="ru-RU" sz="1400" dirty="0" smtClean="0">
                <a:latin typeface="Arial Black" pitchFamily="34" charset="0"/>
              </a:rPr>
              <a:t>Расширился словарный запас по теме </a:t>
            </a:r>
          </a:p>
          <a:p>
            <a:pPr lvl="0"/>
            <a:r>
              <a:rPr lang="ru-RU" sz="1400" dirty="0" smtClean="0">
                <a:latin typeface="Arial Black" pitchFamily="34" charset="0"/>
              </a:rPr>
              <a:t>У детей систематизировались  и расширились  знания о Великой Отечественной войне.</a:t>
            </a:r>
          </a:p>
          <a:p>
            <a:pPr lvl="0"/>
            <a:r>
              <a:rPr lang="ru-RU" sz="1400" dirty="0" smtClean="0">
                <a:latin typeface="Arial Black" pitchFamily="34" charset="0"/>
              </a:rPr>
              <a:t>Дети имеют  представления о земляках героях, о героях своей семьи</a:t>
            </a:r>
          </a:p>
          <a:p>
            <a:pPr lvl="0"/>
            <a:r>
              <a:rPr lang="ru-RU" sz="1400" dirty="0" smtClean="0">
                <a:latin typeface="Arial Black" pitchFamily="34" charset="0"/>
              </a:rPr>
              <a:t>Имеют  представление о памятных местах родного города</a:t>
            </a:r>
          </a:p>
          <a:p>
            <a:pPr lvl="0"/>
            <a:r>
              <a:rPr lang="ru-RU" sz="1400" dirty="0" smtClean="0">
                <a:latin typeface="Arial Black" pitchFamily="34" charset="0"/>
              </a:rPr>
              <a:t>Понимают  важность праздника – Дня Победы в жизни российского человека.</a:t>
            </a:r>
          </a:p>
          <a:p>
            <a:pPr lvl="0"/>
            <a:r>
              <a:rPr lang="ru-RU" sz="1400" dirty="0" smtClean="0">
                <a:latin typeface="Arial Black" pitchFamily="34" charset="0"/>
              </a:rPr>
              <a:t>Толерантны, испытывают уважение к защитникам Родины, труженикам тыла, чувство гордости за свой народ.</a:t>
            </a:r>
          </a:p>
          <a:p>
            <a:pPr>
              <a:buNone/>
            </a:pP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388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357166"/>
            <a:ext cx="2267346" cy="2055176"/>
          </a:xfrm>
          <a:prstGeom prst="rect">
            <a:avLst/>
          </a:prstGeom>
          <a:ln>
            <a:noFill/>
          </a:ln>
        </p:spPr>
      </p:pic>
      <p:pic>
        <p:nvPicPr>
          <p:cNvPr id="7" name="Picture 4" descr="C:\Users\Таисия Александровна\Desktop\МОй проект ДЕНЬ ПРБЕДЫ\картинки\конкурс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1928802"/>
            <a:ext cx="1905000" cy="142875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8" name="Picture 4" descr="C:\Users\Таисия Александровна\Desktop\МОй проект ДЕНЬ ПРБЕДЫ\картинки\конкурс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428868"/>
            <a:ext cx="1905000" cy="142875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9" name="Picture 4" descr="C:\Users\Таисия Александровна\Desktop\МОй проект ДЕНЬ ПРБЕДЫ\картинки\конкурс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500042"/>
            <a:ext cx="1905000" cy="142875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sp>
        <p:nvSpPr>
          <p:cNvPr id="10" name="Прямоугольник 9"/>
          <p:cNvSpPr/>
          <p:nvPr/>
        </p:nvSpPr>
        <p:spPr>
          <a:xfrm>
            <a:off x="3690918" y="2204864"/>
            <a:ext cx="46975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Пусть небо будет </a:t>
            </a:r>
            <a:r>
              <a:rPr lang="ru-RU" sz="1600" dirty="0" err="1" smtClean="0">
                <a:latin typeface="Arial Black" pitchFamily="34" charset="0"/>
              </a:rPr>
              <a:t>голубым</a:t>
            </a:r>
            <a:r>
              <a:rPr lang="ru-RU" sz="1600" dirty="0" smtClean="0">
                <a:latin typeface="Arial Black" pitchFamily="34" charset="0"/>
              </a:rPr>
              <a:t>,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Пусть в небе не клубится дым,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Пусть пушки грозные молчат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И пулеметы не строчат,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Чтоб жили люди, города...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Мир нужен на земле всегда!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(Н. Найденова) </a:t>
            </a:r>
            <a:endParaRPr lang="ru-RU" sz="16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28596" y="357167"/>
            <a:ext cx="7772400" cy="85725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Arial Black" pitchFamily="34" charset="0"/>
              </a:rPr>
              <a:t>Проблема</a:t>
            </a:r>
            <a:br>
              <a:rPr lang="ru-RU" sz="3200" b="1" dirty="0" smtClean="0">
                <a:latin typeface="Arial Black" pitchFamily="34" charset="0"/>
              </a:rPr>
            </a:br>
            <a:endParaRPr lang="ru-RU" sz="32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928662" y="1500174"/>
            <a:ext cx="7858180" cy="1752600"/>
          </a:xfrm>
        </p:spPr>
        <p:txBody>
          <a:bodyPr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tx1"/>
                </a:solidFill>
                <a:latin typeface="Arial Black" pitchFamily="34" charset="0"/>
              </a:rPr>
              <a:t>У детей не сформированы представления о ВОВ, о подвигах советских солдат, </a:t>
            </a:r>
          </a:p>
          <a:p>
            <a:pPr algn="l"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tx1"/>
                </a:solidFill>
                <a:latin typeface="Arial Black" pitchFamily="34" charset="0"/>
              </a:rPr>
              <a:t> Как познакомить детей  с давними событиями</a:t>
            </a:r>
            <a:endParaRPr lang="ru-RU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 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200" dirty="0" smtClean="0">
                <a:latin typeface="Arial Black" pitchFamily="34" charset="0"/>
              </a:rPr>
              <a:t>Казаков А. П., Шорыгина Т. А. «Детям о великой победе! » - Москва, «Гном и Д», 2005 г.</a:t>
            </a:r>
          </a:p>
          <a:p>
            <a:r>
              <a:rPr lang="ru-RU" sz="1200" dirty="0" err="1" smtClean="0">
                <a:latin typeface="Arial Black" pitchFamily="34" charset="0"/>
              </a:rPr>
              <a:t>Кондрыкинская</a:t>
            </a:r>
            <a:r>
              <a:rPr lang="ru-RU" sz="1200" dirty="0" smtClean="0">
                <a:latin typeface="Arial Black" pitchFamily="34" charset="0"/>
              </a:rPr>
              <a:t> Л. А. «С чего начинается Родина? »- Москва, ТЦ «Сфера», 2004г.</a:t>
            </a:r>
          </a:p>
          <a:p>
            <a:r>
              <a:rPr lang="ru-RU" sz="1200" dirty="0" err="1" smtClean="0">
                <a:latin typeface="Arial Black" pitchFamily="34" charset="0"/>
              </a:rPr>
              <a:t>Подрезова</a:t>
            </a:r>
            <a:r>
              <a:rPr lang="ru-RU" sz="1200" dirty="0" smtClean="0">
                <a:latin typeface="Arial Black" pitchFamily="34" charset="0"/>
              </a:rPr>
              <a:t> Т. И. «Планирование и конспекты занятий по развитию речи детей в </a:t>
            </a:r>
            <a:r>
              <a:rPr lang="ru-RU" sz="1200" dirty="0" err="1" smtClean="0">
                <a:latin typeface="Arial Black" pitchFamily="34" charset="0"/>
              </a:rPr>
              <a:t>ДгОУ</a:t>
            </a:r>
            <a:r>
              <a:rPr lang="ru-RU" sz="1200" dirty="0" smtClean="0">
                <a:latin typeface="Arial Black" pitchFamily="34" charset="0"/>
              </a:rPr>
              <a:t>. Патриотическое воспитание» -Москва, «Айрис-пресс», 2007г.</a:t>
            </a:r>
          </a:p>
          <a:p>
            <a:r>
              <a:rPr lang="ru-RU" sz="1200" dirty="0" smtClean="0">
                <a:latin typeface="Arial Black" pitchFamily="34" charset="0"/>
              </a:rPr>
              <a:t>Долматова. Е., Телегин М. Поговори с Ребёнком о войне, или как дошкольнику о Великой Отечественной Войне рассказать? //</a:t>
            </a:r>
          </a:p>
          <a:p>
            <a:r>
              <a:rPr lang="ru-RU" sz="1200" dirty="0" smtClean="0">
                <a:latin typeface="Arial Black" pitchFamily="34" charset="0"/>
              </a:rPr>
              <a:t>Малышам (и не только) о празднике Победы - 9 мая, о войне, об орденах и медалях.</a:t>
            </a:r>
          </a:p>
          <a:p>
            <a:pPr>
              <a:buNone/>
            </a:pPr>
            <a:r>
              <a:rPr lang="ru-RU" sz="1200" dirty="0" smtClean="0">
                <a:latin typeface="Arial Black" pitchFamily="34" charset="0"/>
              </a:rPr>
              <a:t> </a:t>
            </a:r>
          </a:p>
          <a:p>
            <a:endParaRPr lang="ru-RU" sz="12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14348" y="428605"/>
            <a:ext cx="7772400" cy="714380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Arial Black" pitchFamily="34" charset="0"/>
              </a:rPr>
              <a:t>Цель.</a:t>
            </a:r>
            <a:r>
              <a:rPr lang="ru-RU" sz="2000" dirty="0" smtClean="0">
                <a:latin typeface="Arial Black" pitchFamily="34" charset="0"/>
              </a:rPr>
              <a:t/>
            </a:r>
            <a:br>
              <a:rPr lang="ru-RU" sz="2000" dirty="0" smtClean="0">
                <a:latin typeface="Arial Black" pitchFamily="34" charset="0"/>
              </a:rPr>
            </a:br>
            <a:r>
              <a:rPr lang="ru-RU" sz="2000" dirty="0" smtClean="0">
                <a:latin typeface="Arial Black" pitchFamily="34" charset="0"/>
              </a:rPr>
              <a:t>Воспитание патриотизма, чувства гордости за подвиг нашего народа в Великой Отечественной войне.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57224" y="1428736"/>
            <a:ext cx="7858180" cy="3786214"/>
          </a:xfrm>
        </p:spPr>
        <p:txBody>
          <a:bodyPr>
            <a:normAutofit fontScale="25000" lnSpcReduction="20000"/>
          </a:bodyPr>
          <a:lstStyle/>
          <a:p>
            <a:r>
              <a:rPr lang="ru-RU" sz="9600" dirty="0" smtClean="0">
                <a:solidFill>
                  <a:schemeClr val="tx1"/>
                </a:solidFill>
                <a:latin typeface="Arial Black" pitchFamily="34" charset="0"/>
              </a:rPr>
              <a:t>Задачи</a:t>
            </a:r>
          </a:p>
          <a:p>
            <a:pPr lvl="0" algn="l">
              <a:buFont typeface="Arial" pitchFamily="34" charset="0"/>
              <a:buChar char="•"/>
            </a:pPr>
            <a:r>
              <a:rPr lang="ru-RU" sz="6200" dirty="0" smtClean="0">
                <a:solidFill>
                  <a:schemeClr val="tx1"/>
                </a:solidFill>
                <a:latin typeface="Arial Black" pitchFamily="34" charset="0"/>
              </a:rPr>
              <a:t> Познакомить с историей Великой Отечественной войны. </a:t>
            </a:r>
          </a:p>
          <a:p>
            <a:pPr lvl="0" algn="l">
              <a:buFont typeface="Arial" pitchFamily="34" charset="0"/>
              <a:buChar char="•"/>
            </a:pPr>
            <a:r>
              <a:rPr lang="ru-RU" sz="6200" dirty="0" smtClean="0">
                <a:solidFill>
                  <a:schemeClr val="tx1"/>
                </a:solidFill>
                <a:latin typeface="Arial Black" pitchFamily="34" charset="0"/>
              </a:rPr>
              <a:t> Подвести к восприятию художественных произведений о войне.</a:t>
            </a:r>
          </a:p>
          <a:p>
            <a:pPr lvl="0" algn="l">
              <a:buFont typeface="Arial" pitchFamily="34" charset="0"/>
              <a:buChar char="•"/>
            </a:pPr>
            <a:r>
              <a:rPr lang="ru-RU" sz="6200" dirty="0" smtClean="0">
                <a:solidFill>
                  <a:schemeClr val="tx1"/>
                </a:solidFill>
                <a:latin typeface="Arial Black" pitchFamily="34" charset="0"/>
              </a:rPr>
              <a:t> Уточнить знания о празднике Дне Победы, объяснить, почему он так назван и кого поздравляют в этот день. Дать детям представление о том, что народ помнит и чтит память героев в Великой Отечественной войны1941-1945 г.г.: в честь героев слагают стихи и песни, воздвигают памятники.</a:t>
            </a:r>
          </a:p>
          <a:p>
            <a:pPr lvl="0" algn="l">
              <a:buFont typeface="Arial" pitchFamily="34" charset="0"/>
              <a:buChar char="•"/>
            </a:pPr>
            <a:r>
              <a:rPr lang="ru-RU" sz="6200" dirty="0" smtClean="0">
                <a:solidFill>
                  <a:schemeClr val="tx1"/>
                </a:solidFill>
                <a:latin typeface="Arial Black" pitchFamily="34" charset="0"/>
              </a:rPr>
              <a:t> Формировать нравственно-патриотические качества: храбрость, мужество, стремление защищать свою Родину.</a:t>
            </a:r>
          </a:p>
          <a:p>
            <a:pPr lvl="0" algn="l">
              <a:buFont typeface="Arial" pitchFamily="34" charset="0"/>
              <a:buChar char="•"/>
            </a:pPr>
            <a:r>
              <a:rPr lang="ru-RU" sz="6200" dirty="0" smtClean="0">
                <a:solidFill>
                  <a:schemeClr val="tx1"/>
                </a:solidFill>
                <a:latin typeface="Arial Black" pitchFamily="34" charset="0"/>
              </a:rPr>
              <a:t> Познакомить детей с боевыми наградами, которыми награждали воинов во время Великой Отечественной войны.</a:t>
            </a:r>
          </a:p>
          <a:p>
            <a:pPr lvl="0" algn="l">
              <a:buFont typeface="Arial" pitchFamily="34" charset="0"/>
              <a:buChar char="•"/>
            </a:pPr>
            <a:r>
              <a:rPr lang="ru-RU" sz="6200" dirty="0" smtClean="0">
                <a:solidFill>
                  <a:schemeClr val="tx1"/>
                </a:solidFill>
                <a:latin typeface="Arial Black" pitchFamily="34" charset="0"/>
              </a:rPr>
              <a:t> Организовать сотрудничество с родителями, оказывать поддержку и содействие семьям в воспитании у дошкольников патриотических чувств.</a:t>
            </a:r>
          </a:p>
          <a:p>
            <a:pPr lvl="0" algn="l">
              <a:buFont typeface="Arial" pitchFamily="34" charset="0"/>
              <a:buChar char="•"/>
            </a:pPr>
            <a:r>
              <a:rPr lang="ru-RU" sz="6200" dirty="0" smtClean="0">
                <a:solidFill>
                  <a:schemeClr val="tx1"/>
                </a:solidFill>
                <a:latin typeface="Arial Black" pitchFamily="34" charset="0"/>
              </a:rPr>
              <a:t> Формировать мнение о недопустимости повторения войны.</a:t>
            </a:r>
          </a:p>
          <a:p>
            <a:pPr algn="l"/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-214338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 smtClean="0"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Планируемые результаты    </a:t>
            </a:r>
            <a:r>
              <a:rPr lang="ru-RU" dirty="0" smtClean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00034" y="1142984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ru-RU" sz="1600" dirty="0" smtClean="0">
                <a:latin typeface="Arial Black" pitchFamily="34" charset="0"/>
              </a:rPr>
              <a:t>У детей повысится  интерес и уважение  к истории России.</a:t>
            </a:r>
          </a:p>
          <a:p>
            <a:pPr lvl="0"/>
            <a:r>
              <a:rPr lang="ru-RU" sz="1600" dirty="0" smtClean="0">
                <a:latin typeface="Arial Black" pitchFamily="34" charset="0"/>
              </a:rPr>
              <a:t>Расширятся представления о военных профессиях, родах войск, военной технике</a:t>
            </a:r>
          </a:p>
          <a:p>
            <a:pPr lvl="0"/>
            <a:r>
              <a:rPr lang="ru-RU" sz="1600" dirty="0" smtClean="0">
                <a:latin typeface="Arial Black" pitchFamily="34" charset="0"/>
              </a:rPr>
              <a:t>Познакомятся с произведениями поэтов, писателей, музыкантов, художников на военную тематику</a:t>
            </a:r>
          </a:p>
          <a:p>
            <a:pPr lvl="0"/>
            <a:r>
              <a:rPr lang="ru-RU" sz="1600" dirty="0" smtClean="0">
                <a:latin typeface="Arial Black" pitchFamily="34" charset="0"/>
              </a:rPr>
              <a:t>Расширится словарный запас по теме </a:t>
            </a:r>
          </a:p>
          <a:p>
            <a:pPr lvl="0"/>
            <a:r>
              <a:rPr lang="ru-RU" sz="1600" dirty="0" smtClean="0">
                <a:latin typeface="Arial Black" pitchFamily="34" charset="0"/>
              </a:rPr>
              <a:t>У детей систематизируются и расширятся   знания о Великой Отечественной войне.</a:t>
            </a:r>
          </a:p>
          <a:p>
            <a:pPr lvl="0"/>
            <a:r>
              <a:rPr lang="ru-RU" sz="1600" dirty="0" smtClean="0">
                <a:latin typeface="Arial Black" pitchFamily="34" charset="0"/>
              </a:rPr>
              <a:t>Дети будут иметь представления о земляках героях, о героях своей семьи</a:t>
            </a:r>
          </a:p>
          <a:p>
            <a:pPr lvl="0"/>
            <a:r>
              <a:rPr lang="ru-RU" sz="1600" dirty="0" smtClean="0">
                <a:latin typeface="Arial Black" pitchFamily="34" charset="0"/>
              </a:rPr>
              <a:t>Дети будут иметь представление о памятных местах родного города</a:t>
            </a:r>
          </a:p>
          <a:p>
            <a:pPr lvl="0"/>
            <a:r>
              <a:rPr lang="ru-RU" sz="1600" dirty="0" smtClean="0">
                <a:latin typeface="Arial Black" pitchFamily="34" charset="0"/>
              </a:rPr>
              <a:t>Понимать  важность праздника – Дня Победы в жизни российского человека.</a:t>
            </a:r>
          </a:p>
          <a:p>
            <a:pPr lvl="0"/>
            <a:r>
              <a:rPr lang="ru-RU" sz="1600" dirty="0" smtClean="0">
                <a:latin typeface="Arial Black" pitchFamily="34" charset="0"/>
              </a:rPr>
              <a:t>Толерантны, испытывать уважение к защитникам Родины, труженикам тыла, чувство гордости за свой народ.</a:t>
            </a:r>
          </a:p>
          <a:p>
            <a:pPr>
              <a:buNone/>
            </a:pPr>
            <a:endParaRPr lang="ru-RU" sz="16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3200" dirty="0" smtClean="0"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Реализация проекта </a:t>
            </a:r>
            <a:r>
              <a:rPr lang="ru-RU" sz="3200" dirty="0" smtClean="0">
                <a:latin typeface="Arial Black" pitchFamily="34" charset="0"/>
                <a:cs typeface="Arial" pitchFamily="34" charset="0"/>
              </a:rPr>
              <a:t/>
            </a:r>
            <a:br>
              <a:rPr lang="ru-RU" sz="3200" dirty="0" smtClean="0">
                <a:latin typeface="Arial Black" pitchFamily="34" charset="0"/>
                <a:cs typeface="Arial" pitchFamily="34" charset="0"/>
              </a:rPr>
            </a:br>
            <a:endParaRPr lang="ru-RU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28596" y="928670"/>
            <a:ext cx="8715404" cy="5054617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200" dirty="0" smtClean="0">
                <a:latin typeface="Arial Black" pitchFamily="34" charset="0"/>
              </a:rPr>
              <a:t>1 этап: подготовительный.</a:t>
            </a:r>
          </a:p>
          <a:p>
            <a:pPr>
              <a:buNone/>
            </a:pPr>
            <a:r>
              <a:rPr lang="ru-RU" sz="1700" dirty="0" smtClean="0">
                <a:latin typeface="Arial Black" pitchFamily="34" charset="0"/>
              </a:rPr>
              <a:t>     1. Выявление первоначальных знаний детей о войне, о празднике Победы.                                                                                                       2. Информация родителей о предстоящем проекте.</a:t>
            </a:r>
            <a:br>
              <a:rPr lang="ru-RU" sz="1700" dirty="0" smtClean="0">
                <a:latin typeface="Arial Black" pitchFamily="34" charset="0"/>
              </a:rPr>
            </a:br>
            <a:r>
              <a:rPr lang="ru-RU" sz="1700" dirty="0" smtClean="0">
                <a:latin typeface="Arial Black" pitchFamily="34" charset="0"/>
              </a:rPr>
              <a:t>3. Подбор литературы, презентаций, фотографий, плакатов.                                                                                                      4.Составление плана работы</a:t>
            </a:r>
          </a:p>
          <a:p>
            <a:pPr algn="ctr">
              <a:buNone/>
            </a:pPr>
            <a:r>
              <a:rPr lang="ru-RU" sz="2200" dirty="0" smtClean="0">
                <a:latin typeface="Arial Black" pitchFamily="34" charset="0"/>
              </a:rPr>
              <a:t/>
            </a:r>
            <a:br>
              <a:rPr lang="ru-RU" sz="2200" dirty="0" smtClean="0">
                <a:latin typeface="Arial Black" pitchFamily="34" charset="0"/>
              </a:rPr>
            </a:br>
            <a:r>
              <a:rPr lang="ru-RU" sz="2200" dirty="0" smtClean="0">
                <a:latin typeface="Arial Black" pitchFamily="34" charset="0"/>
              </a:rPr>
              <a:t>2 этап: основной  практический.  </a:t>
            </a:r>
          </a:p>
          <a:p>
            <a:pPr>
              <a:buNone/>
            </a:pPr>
            <a:r>
              <a:rPr lang="ru-RU" sz="2200" dirty="0" smtClean="0">
                <a:latin typeface="Arial Black" pitchFamily="34" charset="0"/>
              </a:rPr>
              <a:t>    </a:t>
            </a:r>
            <a:r>
              <a:rPr lang="ru-RU" sz="1700" dirty="0" smtClean="0">
                <a:latin typeface="Arial Black" pitchFamily="34" charset="0"/>
              </a:rPr>
              <a:t>1.Написание конспектов.</a:t>
            </a:r>
            <a:br>
              <a:rPr lang="ru-RU" sz="1700" dirty="0" smtClean="0">
                <a:latin typeface="Arial Black" pitchFamily="34" charset="0"/>
              </a:rPr>
            </a:br>
            <a:r>
              <a:rPr lang="ru-RU" sz="1700" dirty="0" smtClean="0">
                <a:latin typeface="Arial Black" pitchFamily="34" charset="0"/>
              </a:rPr>
              <a:t>2. Привлечение родителей к участию в проекте.</a:t>
            </a:r>
          </a:p>
          <a:p>
            <a:pPr>
              <a:buNone/>
            </a:pPr>
            <a:r>
              <a:rPr lang="ru-RU" sz="1700" dirty="0" smtClean="0">
                <a:latin typeface="Arial Black" pitchFamily="34" charset="0"/>
              </a:rPr>
              <a:t>     3.Узнать как можно больше сведений по теме из различных источников  ( энциклопедии, справочники, чтение художественной литературы, рассматривание фотографий, иллюстраций, просмотр фильмов,  беседы с родителями) </a:t>
            </a:r>
            <a:br>
              <a:rPr lang="ru-RU" sz="1700" dirty="0" smtClean="0">
                <a:latin typeface="Arial Black" pitchFamily="34" charset="0"/>
              </a:rPr>
            </a:br>
            <a:r>
              <a:rPr lang="ru-RU" sz="1700" dirty="0" smtClean="0">
                <a:latin typeface="Arial Black" pitchFamily="34" charset="0"/>
              </a:rPr>
              <a:t> </a:t>
            </a:r>
          </a:p>
          <a:p>
            <a:pPr>
              <a:buNone/>
            </a:pPr>
            <a:r>
              <a:rPr lang="ru-RU" sz="1700" dirty="0" smtClean="0">
                <a:latin typeface="Arial Black" pitchFamily="34" charset="0"/>
              </a:rPr>
              <a:t>     На этом этапе все участники проекта принимают участие в практической деятельности по воплощению ранее изученных теоретических знаний.  </a:t>
            </a:r>
          </a:p>
          <a:p>
            <a:pPr>
              <a:buNone/>
            </a:pP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928694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sz="2700" dirty="0" smtClean="0">
                <a:solidFill>
                  <a:srgbClr val="0070C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0070C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Организация деятельности детей </a:t>
            </a:r>
            <a:br>
              <a:rPr lang="ru-RU" sz="2700" dirty="0" smtClean="0"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 рамках проекта</a:t>
            </a:r>
            <a:r>
              <a:rPr lang="ru-RU" dirty="0" smtClean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58" y="1214422"/>
          <a:ext cx="8429684" cy="37385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68438"/>
                <a:gridCol w="5861246"/>
              </a:tblGrid>
              <a:tr h="50006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 Black" pitchFamily="34" charset="0"/>
                        </a:rPr>
                        <a:t>Виды деятельности</a:t>
                      </a:r>
                      <a:endParaRPr lang="ru-RU" sz="12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 Black" pitchFamily="34" charset="0"/>
                        </a:rPr>
                        <a:t>Содержание</a:t>
                      </a:r>
                      <a:endParaRPr lang="ru-RU" sz="1200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161926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 Black" pitchFamily="34" charset="0"/>
                        </a:rPr>
                        <a:t>Игровая деятельность</a:t>
                      </a:r>
                      <a:endParaRPr lang="ru-RU" sz="12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latin typeface="Arial Black" pitchFamily="34" charset="0"/>
                        </a:rPr>
                        <a:t>Дидактические игры: «Назови рода войск», «Кому, что нужно?» «Что для чего» (закрепление знаний детей предназначений предметов военного времени), «Скажи наоборот», «Кто больше назовет качеств героя», «Чья форма?». Подбери картинку». "Военный транспорт».</a:t>
                      </a:r>
                    </a:p>
                    <a:p>
                      <a:r>
                        <a:rPr lang="ru-RU" sz="1200" kern="1200" dirty="0" smtClean="0">
                          <a:latin typeface="Arial Black" pitchFamily="34" charset="0"/>
                        </a:rPr>
                        <a:t>Сюжетно-ролевые игры: «Танкисты», «Моряки», «Летчики», «Пограничники». </a:t>
                      </a:r>
                    </a:p>
                    <a:p>
                      <a:r>
                        <a:rPr lang="ru-RU" sz="1200" kern="1200" dirty="0" smtClean="0">
                          <a:latin typeface="Arial Black" pitchFamily="34" charset="0"/>
                        </a:rPr>
                        <a:t>Игры с  солдатиками «Наша армия сильна, охраняет мир она».</a:t>
                      </a:r>
                      <a:endParaRPr lang="ru-RU" sz="1200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161926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 Black" pitchFamily="34" charset="0"/>
                        </a:rPr>
                        <a:t>Коммуникативная деятельность</a:t>
                      </a:r>
                      <a:endParaRPr lang="ru-RU" sz="12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latin typeface="Arial Black" pitchFamily="34" charset="0"/>
                        </a:rPr>
                        <a:t>Беседа «Россия – Родина моя»   </a:t>
                      </a:r>
                    </a:p>
                    <a:p>
                      <a:r>
                        <a:rPr lang="ru-RU" sz="1200" kern="1200" dirty="0" smtClean="0">
                          <a:latin typeface="Arial Black" pitchFamily="34" charset="0"/>
                        </a:rPr>
                        <a:t>Рассказ педагога о  Великой Отечественной войне.                                                                                          Беседа о приближающейся дате и о Великой Отечественной войне»                                                                                    Разучивание пословиц и поговорок о Родине, ее защитниках, о героизме, смелости и храбрости героев-солдат,   солдатской дружбе и товариществе.</a:t>
                      </a:r>
                      <a:endParaRPr lang="ru-RU" sz="1200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5713_html_760463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0034" y="357166"/>
          <a:ext cx="8429684" cy="54772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43439"/>
                <a:gridCol w="5886245"/>
              </a:tblGrid>
              <a:tr h="250033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П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ознавательно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- исследовательская деятельность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 Black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НОД «День Победы».  (с показом презентации «День Победы» )                                                                                                                    НОД  «Дороги войны»                                                                                                                           НОД «Дети войны»                                                                                                                             НОД «Песни фронтовые»                                                                                                                                                                                                                                                                          Беседы «Герои Великой Отечественной войны – наши земляки»                                                                         «Герои в нашей семье»                                                                                                          «Георгиевская лента – символ Дня Победы»                                                                                             </a:t>
                      </a:r>
                      <a:br>
                        <a:rPr lang="ru-RU" sz="12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</a:b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Экскурсия к памятнику землякам, погибшим в ВОВ, возложение цветов. 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Рассматривание альбомов «О детях героях», «Великая Отечественная война», «Памятники героям», «Военная техника».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Рассматривание плакатов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«Родина – мать зовет», «На страже мира», «Воин красной армии - Спаси! », «Наши силы неисчислимы», «На запад» и другие.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7872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Arial Black" pitchFamily="34" charset="0"/>
                        </a:rPr>
                        <a:t>Восприятие художественной литературы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 Black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 dirty="0" smtClean="0">
                          <a:latin typeface="Arial Black" pitchFamily="34" charset="0"/>
                        </a:rPr>
                        <a:t>Чтение обсуждение серии рассказов о подвигах защитников русской земли во время Великой Отечественной войны : Л. Кассиль  «Памятник солдату»,  «Твои защитники»,   С. </a:t>
                      </a:r>
                      <a:r>
                        <a:rPr lang="ru-RU" sz="1200" kern="1200" dirty="0" err="1" smtClean="0">
                          <a:latin typeface="Arial Black" pitchFamily="34" charset="0"/>
                        </a:rPr>
                        <a:t>Баруздин</a:t>
                      </a:r>
                      <a:r>
                        <a:rPr lang="ru-RU" sz="1200" kern="1200" dirty="0" smtClean="0">
                          <a:latin typeface="Arial Black" pitchFamily="34" charset="0"/>
                        </a:rPr>
                        <a:t>  «Рассказы о войне»,  С. Михалков  «День Победы»,         А. </a:t>
                      </a:r>
                      <a:r>
                        <a:rPr lang="ru-RU" sz="1200" kern="1200" dirty="0" err="1" smtClean="0">
                          <a:latin typeface="Arial Black" pitchFamily="34" charset="0"/>
                        </a:rPr>
                        <a:t>Агебаев</a:t>
                      </a:r>
                      <a:r>
                        <a:rPr lang="ru-RU" sz="1200" kern="1200" dirty="0" smtClean="0">
                          <a:latin typeface="Arial Black" pitchFamily="34" charset="0"/>
                        </a:rPr>
                        <a:t>  «День Победы»,  А. Митяев  «Мешок овсянки»,  О. Высоцкая  «Салют», Ю. Коваль «Алый»</a:t>
                      </a:r>
                      <a:endParaRPr lang="ru-RU" sz="12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7872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Arial Black" pitchFamily="34" charset="0"/>
                        </a:rPr>
                        <a:t>Изобразительная деятельность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 Black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Arial Black" pitchFamily="34" charset="0"/>
                        </a:rPr>
                        <a:t>Рисование: «Нам нужен </a:t>
                      </a:r>
                      <a:r>
                        <a:rPr lang="ru-RU" sz="1200" dirty="0" smtClean="0">
                          <a:latin typeface="Arial Black" pitchFamily="34" charset="0"/>
                        </a:rPr>
                        <a:t>мир </a:t>
                      </a:r>
                      <a:r>
                        <a:rPr lang="ru-RU" sz="1200" dirty="0">
                          <a:latin typeface="Arial Black" pitchFamily="34" charset="0"/>
                        </a:rPr>
                        <a:t>»                                                                                                         </a:t>
                      </a:r>
                      <a:r>
                        <a:rPr lang="ru-RU" sz="1200" dirty="0" smtClean="0">
                          <a:latin typeface="Arial Black" pitchFamily="34" charset="0"/>
                        </a:rPr>
                        <a:t>Изготовление </a:t>
                      </a:r>
                      <a:r>
                        <a:rPr lang="ru-RU" sz="1200" dirty="0">
                          <a:latin typeface="Arial Black" pitchFamily="34" charset="0"/>
                        </a:rPr>
                        <a:t>творческих работ для оформления выставки детских рисунков «Дети России за мир» (дети,  родители,  </a:t>
                      </a:r>
                      <a:r>
                        <a:rPr lang="ru-RU" sz="1200" dirty="0" smtClean="0">
                          <a:latin typeface="Arial Black" pitchFamily="34" charset="0"/>
                        </a:rPr>
                        <a:t>воспитатель)</a:t>
                      </a:r>
                      <a:r>
                        <a:rPr lang="ru-RU" sz="1200" dirty="0">
                          <a:latin typeface="Arial Black" pitchFamily="34" charset="0"/>
                        </a:rPr>
                        <a:t/>
                      </a:r>
                      <a:br>
                        <a:rPr lang="ru-RU" sz="1200" dirty="0">
                          <a:latin typeface="Arial Black" pitchFamily="34" charset="0"/>
                        </a:rPr>
                      </a:br>
                      <a:r>
                        <a:rPr lang="ru-RU" sz="1200" dirty="0">
                          <a:latin typeface="Arial Black" pitchFamily="34" charset="0"/>
                        </a:rPr>
                        <a:t>Лепка: «Вечный огонь  Победы»,  «Военная техника»</a:t>
                      </a:r>
                      <a:br>
                        <a:rPr lang="ru-RU" sz="1200" dirty="0">
                          <a:latin typeface="Arial Black" pitchFamily="34" charset="0"/>
                        </a:rPr>
                      </a:br>
                      <a:r>
                        <a:rPr lang="ru-RU" sz="1200" dirty="0">
                          <a:latin typeface="Arial Black" pitchFamily="34" charset="0"/>
                        </a:rPr>
                        <a:t>Аппликация: Праздничная открытка «9 мая» оригами,  «Гвоздика»  оригами.</a:t>
                      </a:r>
                      <a:endParaRPr lang="ru-RU" sz="12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1538</TotalTime>
  <Words>1421</Words>
  <Application>Microsoft Office PowerPoint</Application>
  <PresentationFormat>Экран (4:3)</PresentationFormat>
  <Paragraphs>161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Arial Black</vt:lpstr>
      <vt:lpstr>Calibri</vt:lpstr>
      <vt:lpstr>Times New Roman</vt:lpstr>
      <vt:lpstr>Verdana</vt:lpstr>
      <vt:lpstr>Тема Office</vt:lpstr>
      <vt:lpstr>МДОУ «Детский сад № 187» </vt:lpstr>
      <vt:lpstr>О проекте</vt:lpstr>
      <vt:lpstr>Презентация PowerPoint</vt:lpstr>
      <vt:lpstr>Проблема </vt:lpstr>
      <vt:lpstr>Цель. Воспитание патриотизма, чувства гордости за подвиг нашего народа в Великой Отечественной войне.</vt:lpstr>
      <vt:lpstr>  Планируемые результаты     </vt:lpstr>
      <vt:lpstr>Реализация проекта  </vt:lpstr>
      <vt:lpstr> Организация деятельности детей  в рамках проекта </vt:lpstr>
      <vt:lpstr>Презентация PowerPoint</vt:lpstr>
      <vt:lpstr>Презентация PowerPoint</vt:lpstr>
      <vt:lpstr>Работа с родителями </vt:lpstr>
      <vt:lpstr>Тематические папки</vt:lpstr>
      <vt:lpstr>Презентация PowerPoint</vt:lpstr>
      <vt:lpstr>Презентация PowerPoint</vt:lpstr>
      <vt:lpstr>Презентация PowerPoint</vt:lpstr>
      <vt:lpstr> \     Дети войны                    </vt:lpstr>
      <vt:lpstr>Развивающая среда в группе </vt:lpstr>
      <vt:lpstr>Презентация PowerPoint</vt:lpstr>
      <vt:lpstr> </vt:lpstr>
      <vt:lpstr>Чтение книг,  рассматривание иллюстраций. </vt:lpstr>
      <vt:lpstr>Лепка: тема «Салют Победы!» </vt:lpstr>
      <vt:lpstr>Конструирование «Голубь мира»</vt:lpstr>
      <vt:lpstr>Рисование: «Танк»</vt:lpstr>
      <vt:lpstr>Презентация PowerPoint</vt:lpstr>
      <vt:lpstr> «Фронтовые треугольники» (оригами)</vt:lpstr>
      <vt:lpstr>Дидактические игры  «Подбери предметы по родам войск»  «Чья форма» </vt:lpstr>
      <vt:lpstr>Игры с солдатиками   «Наша Армия сильна, охраняет мир она»</vt:lpstr>
      <vt:lpstr>Сюжетно ролевая игра «Мы танкисты»</vt:lpstr>
      <vt:lpstr>Двигательная деятельность.</vt:lpstr>
      <vt:lpstr>Экскурсия к памятнику землякам, погибшим в Великой Отечественной войне.</vt:lpstr>
      <vt:lpstr>Презентация PowerPoint</vt:lpstr>
      <vt:lpstr> Вот такую стенгазету мы сделали. Дети вместе с родителями подготовили материал о героях своей семьи, воевавших на фронте.     </vt:lpstr>
      <vt:lpstr>Презентация PowerPoint</vt:lpstr>
      <vt:lpstr>Выставка детских рисунков «Нам нужен мир»</vt:lpstr>
      <vt:lpstr>Конкурс детских рисунков «Дети России за мир»</vt:lpstr>
      <vt:lpstr>Награждение победителей конкурса</vt:lpstr>
      <vt:lpstr>Награждение победителей конкурса</vt:lpstr>
      <vt:lpstr>Результаты проекта </vt:lpstr>
      <vt:lpstr>Презентация PowerPoint</vt:lpstr>
      <vt:lpstr>Литература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проект «Этот день Победы» Подготовительная к школе группа Воспитатель: Васильева Т.А</dc:title>
  <dc:creator>Asus</dc:creator>
  <cp:lastModifiedBy>RePack by Diakov</cp:lastModifiedBy>
  <cp:revision>165</cp:revision>
  <dcterms:created xsi:type="dcterms:W3CDTF">2015-02-01T05:30:01Z</dcterms:created>
  <dcterms:modified xsi:type="dcterms:W3CDTF">2017-05-10T08:53:09Z</dcterms:modified>
</cp:coreProperties>
</file>